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89"/>
  </p:notesMasterIdLst>
  <p:handoutMasterIdLst>
    <p:handoutMasterId r:id="rId90"/>
  </p:handoutMasterIdLst>
  <p:sldIdLst>
    <p:sldId id="515" r:id="rId2"/>
    <p:sldId id="330" r:id="rId3"/>
    <p:sldId id="420" r:id="rId4"/>
    <p:sldId id="421" r:id="rId5"/>
    <p:sldId id="422" r:id="rId6"/>
    <p:sldId id="424" r:id="rId7"/>
    <p:sldId id="425" r:id="rId8"/>
    <p:sldId id="426" r:id="rId9"/>
    <p:sldId id="427" r:id="rId10"/>
    <p:sldId id="428" r:id="rId11"/>
    <p:sldId id="468" r:id="rId12"/>
    <p:sldId id="430" r:id="rId13"/>
    <p:sldId id="431" r:id="rId14"/>
    <p:sldId id="432" r:id="rId15"/>
    <p:sldId id="469" r:id="rId16"/>
    <p:sldId id="433" r:id="rId17"/>
    <p:sldId id="434" r:id="rId18"/>
    <p:sldId id="435" r:id="rId19"/>
    <p:sldId id="436" r:id="rId20"/>
    <p:sldId id="51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3" r:id="rId36"/>
    <p:sldId id="454" r:id="rId37"/>
    <p:sldId id="455" r:id="rId38"/>
    <p:sldId id="456" r:id="rId39"/>
    <p:sldId id="457" r:id="rId40"/>
    <p:sldId id="458" r:id="rId41"/>
    <p:sldId id="459" r:id="rId42"/>
    <p:sldId id="460" r:id="rId43"/>
    <p:sldId id="461" r:id="rId44"/>
    <p:sldId id="462" r:id="rId45"/>
    <p:sldId id="463" r:id="rId46"/>
    <p:sldId id="464" r:id="rId47"/>
    <p:sldId id="465" r:id="rId48"/>
    <p:sldId id="466" r:id="rId49"/>
    <p:sldId id="470" r:id="rId50"/>
    <p:sldId id="518" r:id="rId51"/>
    <p:sldId id="482" r:id="rId52"/>
    <p:sldId id="483" r:id="rId53"/>
    <p:sldId id="474" r:id="rId54"/>
    <p:sldId id="475" r:id="rId55"/>
    <p:sldId id="476" r:id="rId56"/>
    <p:sldId id="477" r:id="rId57"/>
    <p:sldId id="479" r:id="rId58"/>
    <p:sldId id="480" r:id="rId59"/>
    <p:sldId id="481" r:id="rId60"/>
    <p:sldId id="484" r:id="rId61"/>
    <p:sldId id="485" r:id="rId62"/>
    <p:sldId id="486" r:id="rId63"/>
    <p:sldId id="488" r:id="rId64"/>
    <p:sldId id="489" r:id="rId65"/>
    <p:sldId id="490" r:id="rId66"/>
    <p:sldId id="491" r:id="rId67"/>
    <p:sldId id="492" r:id="rId68"/>
    <p:sldId id="493" r:id="rId69"/>
    <p:sldId id="494" r:id="rId70"/>
    <p:sldId id="495" r:id="rId71"/>
    <p:sldId id="496" r:id="rId72"/>
    <p:sldId id="497" r:id="rId73"/>
    <p:sldId id="498" r:id="rId74"/>
    <p:sldId id="500" r:id="rId75"/>
    <p:sldId id="501" r:id="rId76"/>
    <p:sldId id="502" r:id="rId77"/>
    <p:sldId id="503" r:id="rId78"/>
    <p:sldId id="504" r:id="rId79"/>
    <p:sldId id="505" r:id="rId80"/>
    <p:sldId id="507" r:id="rId81"/>
    <p:sldId id="508" r:id="rId82"/>
    <p:sldId id="509" r:id="rId83"/>
    <p:sldId id="510" r:id="rId84"/>
    <p:sldId id="511" r:id="rId85"/>
    <p:sldId id="513" r:id="rId86"/>
    <p:sldId id="514" r:id="rId87"/>
    <p:sldId id="516" r:id="rId8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5" autoAdjust="0"/>
    <p:restoredTop sz="86395" autoAdjust="0"/>
  </p:normalViewPr>
  <p:slideViewPr>
    <p:cSldViewPr snapToGrid="0" snapToObjects="1">
      <p:cViewPr varScale="1">
        <p:scale>
          <a:sx n="96" d="100"/>
          <a:sy n="96" d="100"/>
        </p:scale>
        <p:origin x="1578" y="78"/>
      </p:cViewPr>
      <p:guideLst>
        <p:guide orient="horz" pos="2160"/>
        <p:guide pos="2880"/>
        <p:guide orient="horz" pos="2136"/>
      </p:guideLst>
    </p:cSldViewPr>
  </p:slideViewPr>
  <p:outlineViewPr>
    <p:cViewPr>
      <p:scale>
        <a:sx n="33" d="100"/>
        <a:sy n="33" d="100"/>
      </p:scale>
      <p:origin x="0" y="-3079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8" d="100"/>
          <a:sy n="88" d="100"/>
        </p:scale>
        <p:origin x="145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1) </a:t>
            </a:r>
            <a:r>
              <a:rPr lang="en-US" sz="1200" b="0" i="0" u="none" strike="noStrike" kern="1200" cap="none" dirty="0" err="1" smtClean="0">
                <a:solidFill>
                  <a:schemeClr val="dk1"/>
                </a:solidFill>
                <a:effectLst/>
                <a:latin typeface="Arial" panose="020B0604020202020204" pitchFamily="34" charset="0"/>
                <a:ea typeface="Arial"/>
                <a:cs typeface="Arial" panose="020B0604020202020204" pitchFamily="34" charset="0"/>
                <a:sym typeface="Arial"/>
              </a:rPr>
              <a:t>MathType</a:t>
            </a:r>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 Plugin</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3) NVDA Reader (free versions available)</a:t>
            </a: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496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57687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83846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6347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87</a:t>
            </a:fld>
            <a:endParaRPr lang="en-US"/>
          </a:p>
        </p:txBody>
      </p:sp>
    </p:spTree>
    <p:extLst>
      <p:ext uri="{BB962C8B-B14F-4D97-AF65-F5344CB8AC3E}">
        <p14:creationId xmlns:p14="http://schemas.microsoft.com/office/powerpoint/2010/main" val="2540008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9" name="Text Placeholder 2"/>
          <p:cNvSpPr>
            <a:spLocks noGrp="1"/>
          </p:cNvSpPr>
          <p:nvPr>
            <p:ph type="body" sz="quarter" idx="13" hasCustomPrompt="1"/>
          </p:nvPr>
        </p:nvSpPr>
        <p:spPr>
          <a:xfrm>
            <a:off x="1320049" y="6400799"/>
            <a:ext cx="6851650" cy="278241"/>
          </a:xfrm>
        </p:spPr>
        <p:txBody>
          <a:bodyPr/>
          <a:lstStyle>
            <a:lvl1pPr marL="0" marR="0" indent="0" algn="r" defTabSz="914400" rtl="0" eaLnBrk="1" fontAlgn="auto" latinLnBrk="0" hangingPunct="1">
              <a:lnSpc>
                <a:spcPct val="100000"/>
              </a:lnSpc>
              <a:spcBef>
                <a:spcPts val="0"/>
              </a:spcBef>
              <a:spcAft>
                <a:spcPts val="0"/>
              </a:spcAft>
              <a:buClrTx/>
              <a:buSzTx/>
              <a:buFontTx/>
              <a:buNone/>
              <a:tabLst/>
              <a:defRPr sz="1200">
                <a:latin typeface="Verdana" panose="020B0604030504040204" pitchFamily="34" charset="0"/>
                <a:ea typeface="Verdana" panose="020B0604030504040204" pitchFamily="34" charset="0"/>
                <a:cs typeface="Verdana" panose="020B0604030504040204" pitchFamily="34" charset="0"/>
              </a:defRPr>
            </a:lvl1pPr>
            <a:lvl2pPr algn="r">
              <a:defRPr sz="1200">
                <a:latin typeface="Verdana" panose="020B0604030504040204" pitchFamily="34" charset="0"/>
                <a:ea typeface="Verdana" panose="020B0604030504040204" pitchFamily="34" charset="0"/>
                <a:cs typeface="Verdana" panose="020B0604030504040204" pitchFamily="34" charset="0"/>
              </a:defRPr>
            </a:lvl2pPr>
            <a:lvl3pPr algn="r">
              <a:defRPr sz="1200">
                <a:latin typeface="Verdana" panose="020B0604030504040204" pitchFamily="34" charset="0"/>
                <a:ea typeface="Verdana" panose="020B0604030504040204" pitchFamily="34" charset="0"/>
                <a:cs typeface="Verdana" panose="020B0604030504040204" pitchFamily="34" charset="0"/>
              </a:defRPr>
            </a:lvl3pPr>
            <a:lvl4pPr algn="r">
              <a:defRPr sz="1200">
                <a:latin typeface="Verdana" panose="020B0604030504040204" pitchFamily="34" charset="0"/>
                <a:ea typeface="Verdana" panose="020B0604030504040204" pitchFamily="34" charset="0"/>
                <a:cs typeface="Verdana" panose="020B0604030504040204" pitchFamily="34" charset="0"/>
              </a:defRPr>
            </a:lvl4pPr>
            <a:lvl5pPr algn="r">
              <a:defRPr sz="1200">
                <a:latin typeface="Verdana" panose="020B0604030504040204" pitchFamily="34" charset="0"/>
                <a:ea typeface="Verdana" panose="020B0604030504040204" pitchFamily="34" charset="0"/>
                <a:cs typeface="Verdana" panose="020B0604030504040204" pitchFamily="34" charset="0"/>
              </a:defRPr>
            </a:lvl5p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2018, 2014, 2010 Pearson Education, Inc. All Rights Reserved</a:t>
            </a:r>
          </a:p>
        </p:txBody>
      </p:sp>
    </p:spTree>
    <p:extLst>
      <p:ext uri="{BB962C8B-B14F-4D97-AF65-F5344CB8AC3E}">
        <p14:creationId xmlns:p14="http://schemas.microsoft.com/office/powerpoint/2010/main" val="17490141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Text Placeholder 3"/>
          <p:cNvSpPr>
            <a:spLocks noGrp="1"/>
          </p:cNvSpPr>
          <p:nvPr>
            <p:ph type="body" sz="quarter" idx="13"/>
          </p:nvPr>
        </p:nvSpPr>
        <p:spPr>
          <a:xfrm>
            <a:off x="1606550" y="6453188"/>
            <a:ext cx="7080250" cy="182562"/>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4877996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Eight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729C8780-B275-4134-B892-3B42947EE3E7}" type="slidenum">
              <a:rPr lang="en-US" smtClean="0"/>
              <a:pPr/>
              <a:t>‹#›</a:t>
            </a:fld>
            <a:endParaRPr lang="en-US"/>
          </a:p>
        </p:txBody>
      </p:sp>
      <p:sp>
        <p:nvSpPr>
          <p:cNvPr id="8" name="Shape 26"/>
          <p:cNvSpPr txBox="1">
            <a:spLocks noGrp="1"/>
          </p:cNvSpPr>
          <p:nvPr>
            <p:ph type="body" idx="1"/>
          </p:nvPr>
        </p:nvSpPr>
        <p:spPr>
          <a:xfrm>
            <a:off x="457200" y="1600201"/>
            <a:ext cx="8229600" cy="53339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9" name="Shape 26"/>
          <p:cNvSpPr txBox="1">
            <a:spLocks noGrp="1"/>
          </p:cNvSpPr>
          <p:nvPr>
            <p:ph type="body" idx="13"/>
          </p:nvPr>
        </p:nvSpPr>
        <p:spPr>
          <a:xfrm>
            <a:off x="457200" y="2254863"/>
            <a:ext cx="8229600" cy="482215"/>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0" name="Shape 26"/>
          <p:cNvSpPr txBox="1">
            <a:spLocks noGrp="1"/>
          </p:cNvSpPr>
          <p:nvPr>
            <p:ph type="body" idx="14"/>
          </p:nvPr>
        </p:nvSpPr>
        <p:spPr>
          <a:xfrm>
            <a:off x="457200" y="2827518"/>
            <a:ext cx="8229600" cy="50082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1" name="Shape 26"/>
          <p:cNvSpPr txBox="1">
            <a:spLocks noGrp="1"/>
          </p:cNvSpPr>
          <p:nvPr>
            <p:ph type="body" idx="15"/>
          </p:nvPr>
        </p:nvSpPr>
        <p:spPr>
          <a:xfrm>
            <a:off x="457200" y="3403561"/>
            <a:ext cx="8229600" cy="4445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2" name="Shape 26"/>
          <p:cNvSpPr txBox="1">
            <a:spLocks noGrp="1"/>
          </p:cNvSpPr>
          <p:nvPr>
            <p:ph type="body" idx="16"/>
          </p:nvPr>
        </p:nvSpPr>
        <p:spPr>
          <a:xfrm>
            <a:off x="457200" y="3889019"/>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3" name="Shape 26"/>
          <p:cNvSpPr txBox="1">
            <a:spLocks noGrp="1"/>
          </p:cNvSpPr>
          <p:nvPr>
            <p:ph type="body" idx="17"/>
          </p:nvPr>
        </p:nvSpPr>
        <p:spPr>
          <a:xfrm>
            <a:off x="442957" y="4464896"/>
            <a:ext cx="8229600" cy="43360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4" name="Shape 26"/>
          <p:cNvSpPr txBox="1">
            <a:spLocks noGrp="1"/>
          </p:cNvSpPr>
          <p:nvPr>
            <p:ph type="body" idx="18"/>
          </p:nvPr>
        </p:nvSpPr>
        <p:spPr>
          <a:xfrm>
            <a:off x="457200" y="4955147"/>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5" name="Shape 26"/>
          <p:cNvSpPr txBox="1">
            <a:spLocks noGrp="1"/>
          </p:cNvSpPr>
          <p:nvPr>
            <p:ph type="body" idx="19"/>
          </p:nvPr>
        </p:nvSpPr>
        <p:spPr>
          <a:xfrm>
            <a:off x="457200" y="5546778"/>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6"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379368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indent="-256032">
              <a:defRPr sz="2400">
                <a:latin typeface="+mn-lt"/>
              </a:defRPr>
            </a:lvl1pPr>
            <a:lvl2pPr indent="-283464">
              <a:defRPr sz="2400">
                <a:latin typeface="+mn-lt"/>
              </a:defRPr>
            </a:lvl2pPr>
            <a:lvl3pPr indent="-228600">
              <a:defRPr sz="2400">
                <a:latin typeface="+mn-lt"/>
              </a:defRPr>
            </a:lvl3pPr>
            <a:lvl4pPr indent="-228600">
              <a:defRPr sz="2400">
                <a:latin typeface="+mn-lt"/>
              </a:defRPr>
            </a:lvl4pPr>
            <a:lvl5pPr>
              <a:defRPr sz="2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579734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431699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861019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ig+caption">
    <p:spTree>
      <p:nvGrpSpPr>
        <p:cNvPr id="1" name="Shape 24"/>
        <p:cNvGrpSpPr/>
        <p:nvPr/>
      </p:nvGrpSpPr>
      <p:grpSpPr>
        <a:xfrm>
          <a:off x="0" y="0"/>
          <a:ext cx="0" cy="0"/>
          <a:chOff x="0" y="0"/>
          <a:chExt cx="0" cy="0"/>
        </a:xfrm>
      </p:grpSpPr>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atin typeface="+mn-lt"/>
                <a:ea typeface="Segoe UI Emoji" panose="020B0502040204020203" pitchFamily="34" charset="0"/>
              </a:defRPr>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2"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4"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500987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7"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10933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Four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edit Master title style</a:t>
            </a:r>
            <a:endParaRPr dirty="0"/>
          </a:p>
        </p:txBody>
      </p:sp>
      <p:sp>
        <p:nvSpPr>
          <p:cNvPr id="32" name="Shape 32"/>
          <p:cNvSpPr txBox="1">
            <a:spLocks noGrp="1"/>
          </p:cNvSpPr>
          <p:nvPr>
            <p:ph type="body" idx="1"/>
          </p:nvPr>
        </p:nvSpPr>
        <p:spPr>
          <a:xfrm>
            <a:off x="457200" y="1600201"/>
            <a:ext cx="8229600" cy="91440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3" name="Shape 33"/>
          <p:cNvSpPr txBox="1">
            <a:spLocks noGrp="1"/>
          </p:cNvSpPr>
          <p:nvPr>
            <p:ph type="body" idx="2"/>
          </p:nvPr>
        </p:nvSpPr>
        <p:spPr>
          <a:xfrm>
            <a:off x="457200" y="2686208"/>
            <a:ext cx="8229600" cy="93833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11" name="Shape 33"/>
          <p:cNvSpPr txBox="1">
            <a:spLocks noGrp="1"/>
          </p:cNvSpPr>
          <p:nvPr>
            <p:ph type="body" idx="12"/>
          </p:nvPr>
        </p:nvSpPr>
        <p:spPr>
          <a:xfrm>
            <a:off x="459728" y="3860309"/>
            <a:ext cx="8229600" cy="95754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12" name="Shape 33"/>
          <p:cNvSpPr txBox="1">
            <a:spLocks noGrp="1"/>
          </p:cNvSpPr>
          <p:nvPr>
            <p:ph type="body" idx="13"/>
          </p:nvPr>
        </p:nvSpPr>
        <p:spPr>
          <a:xfrm>
            <a:off x="457200" y="4970249"/>
            <a:ext cx="8229600" cy="95754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9"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89918376"/>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828800" y="6629400"/>
            <a:ext cx="6553200" cy="304800"/>
          </a:xfrm>
          <a:prstGeom prst="rect">
            <a:avLst/>
          </a:prstGeom>
        </p:spPr>
        <p:txBody>
          <a:bodyPr/>
          <a:lstStyle>
            <a:lvl1pPr>
              <a:defRPr smtClean="0"/>
            </a:lvl1pPr>
          </a:lstStyle>
          <a:p>
            <a:r>
              <a:rPr lang="en-US" smtClean="0"/>
              <a:t>The Practice of Computing Using Python, Punch, Enbody, ©2011 Pearson Addison-Wesley. All rights reserved </a:t>
            </a:r>
            <a:endParaRPr lang="en-US"/>
          </a:p>
        </p:txBody>
      </p:sp>
      <p:sp>
        <p:nvSpPr>
          <p:cNvPr id="3"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1014633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15" name="Shape 15" descr="Pearson Logo"/>
          <p:cNvPicPr preferRelativeResize="0"/>
          <p:nvPr/>
        </p:nvPicPr>
        <p:blipFill rotWithShape="1">
          <a:blip r:embed="rId12">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4102572791"/>
      </p:ext>
    </p:extLst>
  </p:cSld>
  <p:clrMap bg1="lt1" tx1="dk1" bg2="dk2" tx2="lt2" accent1="accent1" accent2="accent2" accent3="accent3" accent4="accent4" accent5="accent5" accent6="accent6" hlink="hlink" folHlink="folHlink"/>
  <p:sldLayoutIdLst>
    <p:sldLayoutId id="2147483691" r:id="rId1"/>
    <p:sldLayoutId id="2147483737" r:id="rId2"/>
    <p:sldLayoutId id="2147483724" r:id="rId3"/>
    <p:sldLayoutId id="2147483725" r:id="rId4"/>
    <p:sldLayoutId id="2147483726" r:id="rId5"/>
    <p:sldLayoutId id="2147483727" r:id="rId6"/>
    <p:sldLayoutId id="2147483728" r:id="rId7"/>
    <p:sldLayoutId id="2147483731" r:id="rId8"/>
    <p:sldLayoutId id="2147483739" r:id="rId9"/>
    <p:sldLayoutId id="2147483740" r:id="rId10"/>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p:txBody>
          <a:bodyPr/>
          <a:lstStyle/>
          <a:p>
            <a:r>
              <a:rPr lang="en-US" dirty="0"/>
              <a:t>The Practice of Computing Using Python</a:t>
            </a:r>
          </a:p>
        </p:txBody>
      </p:sp>
      <p:sp>
        <p:nvSpPr>
          <p:cNvPr id="196" name="Text Placeholder 2"/>
          <p:cNvSpPr txBox="1">
            <a:spLocks noGrp="1"/>
          </p:cNvSpPr>
          <p:nvPr>
            <p:ph type="body" idx="1"/>
          </p:nvPr>
        </p:nvSpPr>
        <p:spPr/>
        <p:txBody>
          <a:bodyPr/>
          <a:lstStyle/>
          <a:p>
            <a:r>
              <a:rPr lang="en-US" smtClean="0"/>
              <a:t>Third Edition</a:t>
            </a:r>
            <a:endParaRPr lang="en-IN" dirty="0"/>
          </a:p>
        </p:txBody>
      </p:sp>
      <p:sp>
        <p:nvSpPr>
          <p:cNvPr id="198" name="Text Placeholder 3"/>
          <p:cNvSpPr txBox="1">
            <a:spLocks noGrp="1"/>
          </p:cNvSpPr>
          <p:nvPr>
            <p:ph type="body" idx="2"/>
          </p:nvPr>
        </p:nvSpPr>
        <p:spPr/>
        <p:txBody>
          <a:bodyPr/>
          <a:lstStyle/>
          <a:p>
            <a:pPr lvl="0"/>
            <a:r>
              <a:rPr lang="en-US" dirty="0" smtClean="0">
                <a:sym typeface="Arial"/>
              </a:rPr>
              <a:t>Chapter 14</a:t>
            </a:r>
            <a:endParaRPr lang="en-US" dirty="0">
              <a:sym typeface="Arial"/>
            </a:endParaRPr>
          </a:p>
        </p:txBody>
      </p:sp>
      <p:sp>
        <p:nvSpPr>
          <p:cNvPr id="199" name="Text Placeholder 4"/>
          <p:cNvSpPr txBox="1">
            <a:spLocks noGrp="1"/>
          </p:cNvSpPr>
          <p:nvPr>
            <p:ph type="body" idx="3"/>
          </p:nvPr>
        </p:nvSpPr>
        <p:spPr/>
        <p:txBody>
          <a:bodyPr/>
          <a:lstStyle/>
          <a:p>
            <a:r>
              <a:rPr lang="en-US" dirty="0"/>
              <a:t>Files and Exceptions II</a:t>
            </a:r>
          </a:p>
        </p:txBody>
      </p:sp>
      <p:pic>
        <p:nvPicPr>
          <p:cNvPr id="7" name="Picture 5" descr="Front Cover: The Practice of Computing Using Python Third Edition by Punch and En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28" y="1669774"/>
            <a:ext cx="3551582" cy="4506084"/>
          </a:xfrm>
          <a:prstGeom prst="rect">
            <a:avLst/>
          </a:prstGeom>
        </p:spPr>
      </p:pic>
      <p:sp>
        <p:nvSpPr>
          <p:cNvPr id="2" name="Text Placeholder 6"/>
          <p:cNvSpPr>
            <a:spLocks noGrp="1"/>
          </p:cNvSpPr>
          <p:nvPr>
            <p:ph type="body" sz="quarter" idx="13"/>
          </p:nvPr>
        </p:nvSpPr>
        <p:spPr>
          <a:xfrm>
            <a:off x="1692343" y="6279646"/>
            <a:ext cx="7080250" cy="361498"/>
          </a:xfrm>
        </p:spPr>
        <p:txBody>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a:latin typeface="Verdana" panose="020B0604030504040204" pitchFamily="34" charset="0"/>
                <a:ea typeface="Verdana" panose="020B0604030504040204" pitchFamily="34" charset="0"/>
                <a:cs typeface="Verdana" panose="020B0604030504040204" pitchFamily="34" charset="0"/>
              </a:rPr>
              <a:t>2017, 2013, </a:t>
            </a:r>
            <a:r>
              <a:rPr lang="en-US" sz="1200" dirty="0" smtClean="0">
                <a:latin typeface="Verdana" panose="020B0604030504040204" pitchFamily="34" charset="0"/>
                <a:ea typeface="Verdana" panose="020B0604030504040204" pitchFamily="34" charset="0"/>
                <a:cs typeface="Verdana" panose="020B0604030504040204" pitchFamily="34" charset="0"/>
              </a:rPr>
              <a:t>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0871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File Access Methods, Reading </a:t>
            </a:r>
            <a:r>
              <a:rPr lang="en-US" sz="2000" b="0" dirty="0" smtClean="0"/>
              <a:t>(3 </a:t>
            </a:r>
            <a:r>
              <a:rPr lang="en-US" sz="2000" b="0" dirty="0"/>
              <a:t>of 3)</a:t>
            </a:r>
            <a:endParaRPr lang="en-US" dirty="0"/>
          </a:p>
        </p:txBody>
      </p:sp>
      <p:pic>
        <p:nvPicPr>
          <p:cNvPr id="3" name="Picture 2" descr="Code has 5 lines, as follows. Line 1. Greater than greater than greater than temp underscore file equals open left parenthesis double quote temp period t x t double quote comma double quote r double quote right parenthesis. Hash open file for reading. Line 2. greater than greater than greater than file underscore contents underscore list equals temp underscore file period read lines left parenthesis right parenthesis. Hash read all file lines into a list. Line 3. Greater than greater than greater than file underscore contents underscore list. Line 4. open bracket quote First line backslash n quote comma quote Second line backslash n quote comma  quote Third line backslash n quote comma quote Fourth line backslash n quote close bracket. Line 5. Greater than greater than greater than."/>
          <p:cNvPicPr>
            <a:picLocks noChangeAspect="1"/>
          </p:cNvPicPr>
          <p:nvPr/>
        </p:nvPicPr>
        <p:blipFill>
          <a:blip r:embed="rId2"/>
          <a:stretch>
            <a:fillRect/>
          </a:stretch>
        </p:blipFill>
        <p:spPr>
          <a:xfrm>
            <a:off x="1067582" y="2930235"/>
            <a:ext cx="7008836" cy="1153391"/>
          </a:xfrm>
          <a:prstGeom prst="rect">
            <a:avLst/>
          </a:prstGeom>
        </p:spPr>
      </p:pic>
    </p:spTree>
    <p:extLst>
      <p:ext uri="{BB962C8B-B14F-4D97-AF65-F5344CB8AC3E}">
        <p14:creationId xmlns:p14="http://schemas.microsoft.com/office/powerpoint/2010/main" val="12479310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ways to </a:t>
            </a:r>
            <a:r>
              <a:rPr lang="en-US" dirty="0" smtClean="0"/>
              <a:t>write</a:t>
            </a:r>
            <a:endParaRPr lang="en-US" dirty="0"/>
          </a:p>
        </p:txBody>
      </p:sp>
      <p:sp>
        <p:nvSpPr>
          <p:cNvPr id="3" name="Text Placeholder 2"/>
          <p:cNvSpPr>
            <a:spLocks noGrp="1"/>
          </p:cNvSpPr>
          <p:nvPr>
            <p:ph type="body" idx="1"/>
          </p:nvPr>
        </p:nvSpPr>
        <p:spPr>
          <a:xfrm>
            <a:off x="457200" y="1774584"/>
            <a:ext cx="7861852" cy="941197"/>
          </a:xfrm>
        </p:spPr>
        <p:txBody>
          <a:bodyPr/>
          <a:lstStyle/>
          <a:p>
            <a:pPr indent="-256032"/>
            <a:r>
              <a:rPr lang="en-US" sz="2400" dirty="0"/>
              <a:t>Once opened, you can write to a file (if the mode is appropriate):</a:t>
            </a:r>
          </a:p>
        </p:txBody>
      </p:sp>
      <p:pic>
        <p:nvPicPr>
          <p:cNvPr id="7" name="Picture 6" descr="A line of code as follows. My underscore file period write left parenthesis s right parenthesis."/>
          <p:cNvPicPr>
            <a:picLocks noChangeAspect="1"/>
          </p:cNvPicPr>
          <p:nvPr/>
        </p:nvPicPr>
        <p:blipFill>
          <a:blip r:embed="rId2"/>
          <a:stretch>
            <a:fillRect/>
          </a:stretch>
        </p:blipFill>
        <p:spPr>
          <a:xfrm>
            <a:off x="373019" y="2765481"/>
            <a:ext cx="3712786" cy="640135"/>
          </a:xfrm>
          <a:prstGeom prst="rect">
            <a:avLst/>
          </a:prstGeom>
        </p:spPr>
      </p:pic>
      <p:sp>
        <p:nvSpPr>
          <p:cNvPr id="4" name="Text Placeholder 3"/>
          <p:cNvSpPr>
            <a:spLocks noGrp="1"/>
          </p:cNvSpPr>
          <p:nvPr>
            <p:ph type="body" idx="2"/>
          </p:nvPr>
        </p:nvSpPr>
        <p:spPr>
          <a:xfrm>
            <a:off x="259772" y="3330401"/>
            <a:ext cx="4826352" cy="444972"/>
          </a:xfrm>
        </p:spPr>
        <p:txBody>
          <a:bodyPr/>
          <a:lstStyle/>
          <a:p>
            <a:pPr lvl="1" indent="-283464"/>
            <a:r>
              <a:rPr lang="en-US" sz="2400" dirty="0"/>
              <a:t>Writes the string s to the file</a:t>
            </a:r>
          </a:p>
        </p:txBody>
      </p:sp>
      <p:pic>
        <p:nvPicPr>
          <p:cNvPr id="11" name="Picture 10" descr="A line of code as follows. My underscore file period write lines left parenthesis 1 s t right parenthesis."/>
          <p:cNvPicPr>
            <a:picLocks noChangeAspect="1"/>
          </p:cNvPicPr>
          <p:nvPr/>
        </p:nvPicPr>
        <p:blipFill>
          <a:blip r:embed="rId3"/>
          <a:stretch>
            <a:fillRect/>
          </a:stretch>
        </p:blipFill>
        <p:spPr>
          <a:xfrm>
            <a:off x="373019" y="4028989"/>
            <a:ext cx="4993057" cy="640135"/>
          </a:xfrm>
          <a:prstGeom prst="rect">
            <a:avLst/>
          </a:prstGeom>
        </p:spPr>
      </p:pic>
      <p:sp>
        <p:nvSpPr>
          <p:cNvPr id="5" name="Text Placeholder 4"/>
          <p:cNvSpPr>
            <a:spLocks noGrp="1"/>
          </p:cNvSpPr>
          <p:nvPr>
            <p:ph type="body" idx="12"/>
          </p:nvPr>
        </p:nvSpPr>
        <p:spPr>
          <a:xfrm>
            <a:off x="435365" y="4636100"/>
            <a:ext cx="8229600" cy="582552"/>
          </a:xfrm>
        </p:spPr>
        <p:txBody>
          <a:bodyPr/>
          <a:lstStyle/>
          <a:p>
            <a:pPr lvl="1" indent="-283464"/>
            <a:r>
              <a:rPr lang="en-US" sz="2400" dirty="0">
                <a:solidFill>
                  <a:srgbClr val="000000"/>
                </a:solidFill>
              </a:rPr>
              <a:t>write a </a:t>
            </a:r>
            <a:r>
              <a:rPr lang="en-US" sz="2400" b="1" dirty="0">
                <a:solidFill>
                  <a:srgbClr val="000000"/>
                </a:solidFill>
              </a:rPr>
              <a:t>list of strings</a:t>
            </a:r>
            <a:r>
              <a:rPr lang="en-US" sz="2400" dirty="0">
                <a:solidFill>
                  <a:srgbClr val="000000"/>
                </a:solidFill>
              </a:rPr>
              <a:t> (one at a time) to the file</a:t>
            </a:r>
          </a:p>
        </p:txBody>
      </p:sp>
    </p:spTree>
    <p:extLst>
      <p:ext uri="{BB962C8B-B14F-4D97-AF65-F5344CB8AC3E}">
        <p14:creationId xmlns:p14="http://schemas.microsoft.com/office/powerpoint/2010/main" val="2664538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File Access Methods, Writing</a:t>
            </a:r>
          </a:p>
        </p:txBody>
      </p:sp>
      <p:pic>
        <p:nvPicPr>
          <p:cNvPr id="3" name="Picture 2" descr="Code has 7 lines, as follows. Line 1. greater than greater than greater than word underscore list equals open bracket quote first quote comma quote second quote comma quote third quote comma quote fourth quote close bracket. Line 2. greater than greater than greater than out underscore file equals open left parenthesis quote out File period t x t quote comma quote w quote right parenthesis. Line 3. Greater than greater than greater than for word in word underscore list colon. Line 4. Period period period out underscore file period write left parenthesis word plus quote line backslash n quote right parenthesis. Line 5. Period period period. Line 6. Greater than greater than greater than out underscore file period close left parenthesis right parenthesis. Line 7. Greater than greater than greater tha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608" y="2436689"/>
            <a:ext cx="7094784" cy="1984622"/>
          </a:xfrm>
          <a:prstGeom prst="rect">
            <a:avLst/>
          </a:prstGeom>
        </p:spPr>
      </p:pic>
    </p:spTree>
    <p:extLst>
      <p:ext uri="{BB962C8B-B14F-4D97-AF65-F5344CB8AC3E}">
        <p14:creationId xmlns:p14="http://schemas.microsoft.com/office/powerpoint/2010/main" val="2389619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Universal New Line </a:t>
            </a:r>
            <a:endParaRPr lang="en-US" dirty="0"/>
          </a:p>
        </p:txBody>
      </p:sp>
    </p:spTree>
    <p:extLst>
      <p:ext uri="{BB962C8B-B14F-4D97-AF65-F5344CB8AC3E}">
        <p14:creationId xmlns:p14="http://schemas.microsoft.com/office/powerpoint/2010/main" val="20241497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OS</a:t>
            </a:r>
            <a:r>
              <a:rPr lang="fr-FR" dirty="0" smtClean="0"/>
              <a:t>'</a:t>
            </a:r>
            <a:r>
              <a:rPr lang="en-US" dirty="0" smtClean="0"/>
              <a:t>s, different format</a:t>
            </a:r>
            <a:endParaRPr lang="en-US" dirty="0"/>
          </a:p>
        </p:txBody>
      </p:sp>
      <p:sp>
        <p:nvSpPr>
          <p:cNvPr id="3" name="Content Placeholder 2"/>
          <p:cNvSpPr>
            <a:spLocks noGrp="1"/>
          </p:cNvSpPr>
          <p:nvPr>
            <p:ph idx="1"/>
          </p:nvPr>
        </p:nvSpPr>
        <p:spPr>
          <a:xfrm>
            <a:off x="457200" y="1600200"/>
            <a:ext cx="8229600" cy="2805545"/>
          </a:xfrm>
        </p:spPr>
        <p:txBody>
          <a:bodyPr/>
          <a:lstStyle/>
          <a:p>
            <a:r>
              <a:rPr lang="en-US" dirty="0" smtClean="0"/>
              <a:t>Each operating system (Windows, OS X, Linux) developed certain standards for representing text</a:t>
            </a:r>
          </a:p>
          <a:p>
            <a:r>
              <a:rPr lang="en-US" dirty="0" smtClean="0"/>
              <a:t>In particular, they chose different ways to represent the end of a file, the end of a line, etc.</a:t>
            </a:r>
          </a:p>
        </p:txBody>
      </p:sp>
    </p:spTree>
    <p:extLst>
      <p:ext uri="{BB962C8B-B14F-4D97-AF65-F5344CB8AC3E}">
        <p14:creationId xmlns:p14="http://schemas.microsoft.com/office/powerpoint/2010/main" val="171806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14.1 End-of-Line Characters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94911238"/>
              </p:ext>
            </p:extLst>
          </p:nvPr>
        </p:nvGraphicFramePr>
        <p:xfrm>
          <a:off x="1524000" y="2551777"/>
          <a:ext cx="6096000" cy="148336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64942840"/>
                    </a:ext>
                  </a:extLst>
                </a:gridCol>
                <a:gridCol w="3048000">
                  <a:extLst>
                    <a:ext uri="{9D8B030D-6E8A-4147-A177-3AD203B41FA5}">
                      <a16:colId xmlns:a16="http://schemas.microsoft.com/office/drawing/2014/main" val="70097512"/>
                    </a:ext>
                  </a:extLst>
                </a:gridCol>
              </a:tblGrid>
              <a:tr h="370840">
                <a:tc>
                  <a:txBody>
                    <a:bodyPr/>
                    <a:lstStyle/>
                    <a:p>
                      <a:r>
                        <a:rPr lang="en-US" sz="1600" b="1" dirty="0" smtClean="0"/>
                        <a:t>Operating System</a:t>
                      </a:r>
                      <a:endParaRPr lang="en-US" sz="1600" b="1" dirty="0"/>
                    </a:p>
                  </a:txBody>
                  <a:tcPr/>
                </a:tc>
                <a:tc>
                  <a:txBody>
                    <a:bodyPr/>
                    <a:lstStyle/>
                    <a:p>
                      <a:r>
                        <a:rPr lang="en-US" sz="1600" b="1" dirty="0" smtClean="0"/>
                        <a:t>Character Combination</a:t>
                      </a:r>
                      <a:endParaRPr lang="en-US" sz="1600" b="1" dirty="0"/>
                    </a:p>
                  </a:txBody>
                  <a:tcPr/>
                </a:tc>
                <a:extLst>
                  <a:ext uri="{0D108BD9-81ED-4DB2-BD59-A6C34878D82A}">
                    <a16:rowId xmlns:a16="http://schemas.microsoft.com/office/drawing/2014/main" val="3095148195"/>
                  </a:ext>
                </a:extLst>
              </a:tr>
              <a:tr h="370840">
                <a:tc>
                  <a:txBody>
                    <a:bodyPr/>
                    <a:lstStyle/>
                    <a:p>
                      <a:r>
                        <a:rPr lang="en-US" sz="1600" b="0" dirty="0" smtClean="0"/>
                        <a:t>Unix</a:t>
                      </a:r>
                      <a:r>
                        <a:rPr lang="en-US" sz="1600" b="0" baseline="0" dirty="0" smtClean="0"/>
                        <a:t> &amp; Mac OS X</a:t>
                      </a:r>
                      <a:endParaRPr lang="en-US" sz="1600" b="0" dirty="0"/>
                    </a:p>
                  </a:txBody>
                  <a:tcPr/>
                </a:tc>
                <a:tc>
                  <a:txBody>
                    <a:bodyPr/>
                    <a:lstStyle/>
                    <a:p>
                      <a:r>
                        <a:rPr lang="en-US" sz="1600" b="0" dirty="0" smtClean="0"/>
                        <a:t>‘\n’</a:t>
                      </a:r>
                      <a:endParaRPr lang="en-US" sz="1600" b="0" dirty="0"/>
                    </a:p>
                  </a:txBody>
                  <a:tcPr/>
                </a:tc>
                <a:extLst>
                  <a:ext uri="{0D108BD9-81ED-4DB2-BD59-A6C34878D82A}">
                    <a16:rowId xmlns:a16="http://schemas.microsoft.com/office/drawing/2014/main" val="2758465204"/>
                  </a:ext>
                </a:extLst>
              </a:tr>
              <a:tr h="370840">
                <a:tc>
                  <a:txBody>
                    <a:bodyPr/>
                    <a:lstStyle/>
                    <a:p>
                      <a:r>
                        <a:rPr lang="en-US" sz="1600" b="0" dirty="0" smtClean="0"/>
                        <a:t>MS Windows</a:t>
                      </a:r>
                      <a:endParaRPr lang="en-US" sz="1600" b="0" dirty="0"/>
                    </a:p>
                  </a:txBody>
                  <a:tcPr/>
                </a:tc>
                <a:tc>
                  <a:txBody>
                    <a:bodyPr/>
                    <a:lstStyle/>
                    <a:p>
                      <a:r>
                        <a:rPr lang="en-US" sz="1600" b="0" dirty="0" smtClean="0"/>
                        <a:t>‘\r\n’</a:t>
                      </a:r>
                      <a:endParaRPr lang="en-US" sz="1600" b="0" dirty="0"/>
                    </a:p>
                  </a:txBody>
                  <a:tcPr/>
                </a:tc>
                <a:extLst>
                  <a:ext uri="{0D108BD9-81ED-4DB2-BD59-A6C34878D82A}">
                    <a16:rowId xmlns:a16="http://schemas.microsoft.com/office/drawing/2014/main" val="278480587"/>
                  </a:ext>
                </a:extLst>
              </a:tr>
              <a:tr h="370840">
                <a:tc>
                  <a:txBody>
                    <a:bodyPr/>
                    <a:lstStyle/>
                    <a:p>
                      <a:r>
                        <a:rPr lang="en-US" sz="1600" b="0" dirty="0" smtClean="0"/>
                        <a:t>Mac (pre-OS X)</a:t>
                      </a:r>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smtClean="0"/>
                        <a:t>‘\r’</a:t>
                      </a:r>
                    </a:p>
                  </a:txBody>
                  <a:tcPr/>
                </a:tc>
                <a:extLst>
                  <a:ext uri="{0D108BD9-81ED-4DB2-BD59-A6C34878D82A}">
                    <a16:rowId xmlns:a16="http://schemas.microsoft.com/office/drawing/2014/main" val="3933096966"/>
                  </a:ext>
                </a:extLst>
              </a:tr>
            </a:tbl>
          </a:graphicData>
        </a:graphic>
      </p:graphicFrame>
    </p:spTree>
    <p:extLst>
      <p:ext uri="{BB962C8B-B14F-4D97-AF65-F5344CB8AC3E}">
        <p14:creationId xmlns:p14="http://schemas.microsoft.com/office/powerpoint/2010/main" val="34365263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new line</a:t>
            </a:r>
            <a:endParaRPr lang="en-US" dirty="0"/>
          </a:p>
        </p:txBody>
      </p:sp>
      <p:sp>
        <p:nvSpPr>
          <p:cNvPr id="3" name="Content Placeholder 2"/>
          <p:cNvSpPr>
            <a:spLocks noGrp="1"/>
          </p:cNvSpPr>
          <p:nvPr>
            <p:ph idx="1"/>
          </p:nvPr>
        </p:nvSpPr>
        <p:spPr/>
        <p:txBody>
          <a:bodyPr/>
          <a:lstStyle/>
          <a:p>
            <a:r>
              <a:rPr lang="en-US" dirty="0" smtClean="0"/>
              <a:t>To get around this, Python provides </a:t>
            </a:r>
            <a:r>
              <a:rPr lang="en-US" b="1" dirty="0" smtClean="0"/>
              <a:t>by default </a:t>
            </a:r>
            <a:r>
              <a:rPr lang="en-US" dirty="0" smtClean="0"/>
              <a:t>a special file option to deal with variations of OS text encoding called Universal new line</a:t>
            </a:r>
            <a:endParaRPr lang="en-US" dirty="0"/>
          </a:p>
          <a:p>
            <a:r>
              <a:rPr lang="en-US" dirty="0" smtClean="0"/>
              <a:t>you can over-ride this with an option to </a:t>
            </a:r>
            <a:r>
              <a:rPr lang="en-US" dirty="0" smtClean="0">
                <a:solidFill>
                  <a:srgbClr val="660066"/>
                </a:solidFill>
                <a:latin typeface="Courier New"/>
                <a:cs typeface="Courier New"/>
              </a:rPr>
              <a:t>open</a:t>
            </a:r>
            <a:r>
              <a:rPr lang="en-US" dirty="0" smtClean="0">
                <a:solidFill>
                  <a:srgbClr val="660066"/>
                </a:solidFill>
              </a:rPr>
              <a:t> </a:t>
            </a:r>
            <a:r>
              <a:rPr lang="en-US" dirty="0" smtClean="0"/>
              <a:t>called </a:t>
            </a:r>
            <a:r>
              <a:rPr lang="en-US" dirty="0" smtClean="0">
                <a:solidFill>
                  <a:srgbClr val="660066"/>
                </a:solidFill>
                <a:latin typeface="Courier New"/>
                <a:cs typeface="Courier New"/>
              </a:rPr>
              <a:t>newline=</a:t>
            </a:r>
          </a:p>
          <a:p>
            <a:pPr lvl="1"/>
            <a:r>
              <a:rPr lang="en-US" dirty="0" smtClean="0"/>
              <a:t>look at the docs for what this entails.</a:t>
            </a:r>
          </a:p>
        </p:txBody>
      </p:sp>
    </p:spTree>
    <p:extLst>
      <p:ext uri="{BB962C8B-B14F-4D97-AF65-F5344CB8AC3E}">
        <p14:creationId xmlns:p14="http://schemas.microsoft.com/office/powerpoint/2010/main" val="3654223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Working with a file</a:t>
            </a:r>
            <a:endParaRPr lang="en-US" dirty="0"/>
          </a:p>
        </p:txBody>
      </p:sp>
    </p:spTree>
    <p:extLst>
      <p:ext uri="{BB962C8B-B14F-4D97-AF65-F5344CB8AC3E}">
        <p14:creationId xmlns:p14="http://schemas.microsoft.com/office/powerpoint/2010/main" val="3787164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The current file position</a:t>
            </a:r>
          </a:p>
        </p:txBody>
      </p:sp>
      <p:sp>
        <p:nvSpPr>
          <p:cNvPr id="36867" name="Content Placeholder 2"/>
          <p:cNvSpPr>
            <a:spLocks noGrp="1"/>
          </p:cNvSpPr>
          <p:nvPr>
            <p:ph idx="1"/>
          </p:nvPr>
        </p:nvSpPr>
        <p:spPr/>
        <p:txBody>
          <a:bodyPr/>
          <a:lstStyle/>
          <a:p>
            <a:r>
              <a:rPr lang="en-US" dirty="0" smtClean="0"/>
              <a:t>Every file maintains a </a:t>
            </a:r>
            <a:r>
              <a:rPr lang="en-US" b="1" dirty="0" smtClean="0"/>
              <a:t>current file position</a:t>
            </a:r>
            <a:r>
              <a:rPr lang="en-US" dirty="0" smtClean="0"/>
              <a:t>. </a:t>
            </a:r>
          </a:p>
          <a:p>
            <a:r>
              <a:rPr lang="en-US" dirty="0" smtClean="0"/>
              <a:t>It is the current position in the file, and indicates what the file will read next</a:t>
            </a:r>
          </a:p>
          <a:p>
            <a:r>
              <a:rPr lang="en-US" dirty="0" smtClean="0"/>
              <a:t>Is set by the mode table above</a:t>
            </a:r>
          </a:p>
        </p:txBody>
      </p:sp>
    </p:spTree>
    <p:extLst>
      <p:ext uri="{BB962C8B-B14F-4D97-AF65-F5344CB8AC3E}">
        <p14:creationId xmlns:p14="http://schemas.microsoft.com/office/powerpoint/2010/main" val="1186178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Remember the file object buffer</a:t>
            </a:r>
          </a:p>
        </p:txBody>
      </p:sp>
      <p:sp>
        <p:nvSpPr>
          <p:cNvPr id="37891" name="Content Placeholder 2"/>
          <p:cNvSpPr>
            <a:spLocks noGrp="1"/>
          </p:cNvSpPr>
          <p:nvPr>
            <p:ph idx="1"/>
          </p:nvPr>
        </p:nvSpPr>
        <p:spPr/>
        <p:txBody>
          <a:bodyPr/>
          <a:lstStyle/>
          <a:p>
            <a:r>
              <a:rPr lang="en-US" smtClean="0"/>
              <a:t>When the disk file is opened, the contents of the file are copied into the buffer of the file object</a:t>
            </a:r>
          </a:p>
          <a:p>
            <a:r>
              <a:rPr lang="en-US" smtClean="0"/>
              <a:t>Think of the file object as a very big list, where every index is one of the pieces of information of the file</a:t>
            </a:r>
          </a:p>
          <a:p>
            <a:r>
              <a:rPr lang="en-US" smtClean="0"/>
              <a:t>The current position is the present index in that list</a:t>
            </a:r>
          </a:p>
        </p:txBody>
      </p:sp>
    </p:spTree>
    <p:extLst>
      <p:ext uri="{BB962C8B-B14F-4D97-AF65-F5344CB8AC3E}">
        <p14:creationId xmlns:p14="http://schemas.microsoft.com/office/powerpoint/2010/main" val="32228361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noChangeArrowheads="1"/>
          </p:cNvSpPr>
          <p:nvPr>
            <p:ph type="title"/>
          </p:nvPr>
        </p:nvSpPr>
        <p:spPr/>
        <p:txBody>
          <a:bodyPr/>
          <a:lstStyle/>
          <a:p>
            <a:r>
              <a:rPr lang="en-US" dirty="0"/>
              <a:t>What we already </a:t>
            </a:r>
            <a:r>
              <a:rPr lang="en-US" dirty="0" smtClean="0"/>
              <a:t>know 1</a:t>
            </a:r>
            <a:endParaRPr lang="en-US" dirty="0"/>
          </a:p>
        </p:txBody>
      </p:sp>
      <p:sp>
        <p:nvSpPr>
          <p:cNvPr id="16388" name="Content Placeholder 2"/>
          <p:cNvSpPr>
            <a:spLocks noGrp="1" noChangeArrowheads="1"/>
          </p:cNvSpPr>
          <p:nvPr>
            <p:ph idx="1"/>
          </p:nvPr>
        </p:nvSpPr>
        <p:spPr/>
        <p:txBody>
          <a:bodyPr/>
          <a:lstStyle/>
          <a:p>
            <a:r>
              <a:rPr lang="en-US" dirty="0"/>
              <a:t>Files are bytes on disk. Two types, text and binary (we are working with text)</a:t>
            </a:r>
          </a:p>
          <a:p>
            <a:r>
              <a:rPr lang="en-US" dirty="0">
                <a:solidFill>
                  <a:srgbClr val="660066"/>
                </a:solidFill>
                <a:latin typeface="Courier New"/>
                <a:cs typeface="Courier New"/>
              </a:rPr>
              <a:t>open</a:t>
            </a:r>
            <a:r>
              <a:rPr lang="en-US" dirty="0">
                <a:solidFill>
                  <a:srgbClr val="660066"/>
                </a:solidFill>
              </a:rPr>
              <a:t> </a:t>
            </a:r>
            <a:r>
              <a:rPr lang="en-US" dirty="0"/>
              <a:t>creates a connection between the disk contents and the program</a:t>
            </a:r>
          </a:p>
          <a:p>
            <a:r>
              <a:rPr lang="en-US" dirty="0"/>
              <a:t>different modes of opening a file, </a:t>
            </a:r>
            <a:r>
              <a:rPr lang="fr-FR" dirty="0"/>
              <a:t>'</a:t>
            </a:r>
            <a:r>
              <a:rPr lang="en-US" dirty="0"/>
              <a:t>r</a:t>
            </a:r>
            <a:r>
              <a:rPr lang="fr-FR" dirty="0"/>
              <a:t>'</a:t>
            </a:r>
            <a:r>
              <a:rPr lang="en-US" dirty="0"/>
              <a:t>, </a:t>
            </a:r>
            <a:r>
              <a:rPr lang="fr-FR" dirty="0"/>
              <a:t>'</a:t>
            </a:r>
            <a:r>
              <a:rPr lang="en-US" dirty="0"/>
              <a:t>w</a:t>
            </a:r>
            <a:r>
              <a:rPr lang="fr-FR" dirty="0"/>
              <a:t>'</a:t>
            </a:r>
            <a:r>
              <a:rPr lang="en-US" dirty="0"/>
              <a:t>, </a:t>
            </a:r>
            <a:r>
              <a:rPr lang="fr-FR" dirty="0"/>
              <a:t>'</a:t>
            </a:r>
            <a:r>
              <a:rPr lang="en-US" dirty="0"/>
              <a:t>a</a:t>
            </a:r>
            <a:r>
              <a:rPr lang="fr-FR" dirty="0"/>
              <a:t>'</a:t>
            </a:r>
            <a:endParaRPr lang="en-US" dirty="0"/>
          </a:p>
          <a:p>
            <a:r>
              <a:rPr lang="en-US" dirty="0"/>
              <a:t>files might have different encodings (default is utf_8)</a:t>
            </a:r>
          </a:p>
        </p:txBody>
      </p:sp>
    </p:spTree>
    <p:extLst>
      <p:ext uri="{BB962C8B-B14F-4D97-AF65-F5344CB8AC3E}">
        <p14:creationId xmlns:p14="http://schemas.microsoft.com/office/powerpoint/2010/main" val="16009594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14.1 Current File Position</a:t>
            </a:r>
          </a:p>
        </p:txBody>
      </p:sp>
      <p:pic>
        <p:nvPicPr>
          <p:cNvPr id="4" name="Picture 2" descr="A file object buffer reads as 1, 2, 3, 4, 5, ellipses, and end. A cylinder exists at the end. The current file position occurs at 3. "/>
          <p:cNvPicPr>
            <a:picLocks noChangeAspect="1"/>
          </p:cNvPicPr>
          <p:nvPr/>
        </p:nvPicPr>
        <p:blipFill rotWithShape="1">
          <a:blip r:embed="rId2"/>
          <a:srcRect b="17685"/>
          <a:stretch/>
        </p:blipFill>
        <p:spPr>
          <a:xfrm>
            <a:off x="1143000" y="2205470"/>
            <a:ext cx="6858000" cy="3010766"/>
          </a:xfrm>
          <a:prstGeom prst="rect">
            <a:avLst/>
          </a:prstGeom>
          <a:noFill/>
          <a:ln>
            <a:noFill/>
          </a:ln>
        </p:spPr>
      </p:pic>
    </p:spTree>
    <p:extLst>
      <p:ext uri="{BB962C8B-B14F-4D97-AF65-F5344CB8AC3E}">
        <p14:creationId xmlns:p14="http://schemas.microsoft.com/office/powerpoint/2010/main" val="417692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smtClean="0"/>
              <a:t>The Tell() Method</a:t>
            </a:r>
          </a:p>
        </p:txBody>
      </p:sp>
      <p:sp>
        <p:nvSpPr>
          <p:cNvPr id="39939" name="Content Placeholder 2"/>
          <p:cNvSpPr>
            <a:spLocks noGrp="1"/>
          </p:cNvSpPr>
          <p:nvPr>
            <p:ph idx="1"/>
          </p:nvPr>
        </p:nvSpPr>
        <p:spPr/>
        <p:txBody>
          <a:bodyPr/>
          <a:lstStyle/>
          <a:p>
            <a:r>
              <a:rPr lang="en-US" dirty="0" smtClean="0"/>
              <a:t>The </a:t>
            </a:r>
            <a:r>
              <a:rPr lang="en-US" dirty="0" smtClean="0">
                <a:solidFill>
                  <a:srgbClr val="660066"/>
                </a:solidFill>
                <a:latin typeface="Courier New"/>
                <a:cs typeface="Courier New"/>
              </a:rPr>
              <a:t>tell()</a:t>
            </a:r>
            <a:r>
              <a:rPr lang="en-US" dirty="0" smtClean="0"/>
              <a:t> method tells you the current file position</a:t>
            </a:r>
          </a:p>
          <a:p>
            <a:r>
              <a:rPr lang="en-US" dirty="0" smtClean="0"/>
              <a:t>The positions are in bytes (think characters for UTF-8) from the beginning of the file</a:t>
            </a:r>
          </a:p>
          <a:p>
            <a:pPr>
              <a:buNone/>
            </a:pPr>
            <a:r>
              <a:rPr lang="en-US" dirty="0" err="1" smtClean="0">
                <a:solidFill>
                  <a:srgbClr val="2D2D8A"/>
                </a:solidFill>
              </a:rPr>
              <a:t>my_file.tell</a:t>
            </a:r>
            <a:r>
              <a:rPr lang="en-US" dirty="0" smtClean="0">
                <a:solidFill>
                  <a:srgbClr val="2D2D8A"/>
                </a:solidFill>
              </a:rPr>
              <a:t>()  </a:t>
            </a:r>
            <a:r>
              <a:rPr lang="en-US" dirty="0" smtClean="0"/>
              <a:t>=&gt; 42L</a:t>
            </a:r>
          </a:p>
        </p:txBody>
      </p:sp>
    </p:spTree>
    <p:extLst>
      <p:ext uri="{BB962C8B-B14F-4D97-AF65-F5344CB8AC3E}">
        <p14:creationId xmlns:p14="http://schemas.microsoft.com/office/powerpoint/2010/main" val="3532828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t>The Seek() Method</a:t>
            </a:r>
          </a:p>
        </p:txBody>
      </p:sp>
      <p:sp>
        <p:nvSpPr>
          <p:cNvPr id="40963" name="Content Placeholder 2"/>
          <p:cNvSpPr>
            <a:spLocks noGrp="1"/>
          </p:cNvSpPr>
          <p:nvPr>
            <p:ph idx="1"/>
          </p:nvPr>
        </p:nvSpPr>
        <p:spPr/>
        <p:txBody>
          <a:bodyPr/>
          <a:lstStyle/>
          <a:p>
            <a:r>
              <a:rPr lang="en-US" dirty="0" smtClean="0"/>
              <a:t>the </a:t>
            </a:r>
            <a:r>
              <a:rPr lang="en-US" dirty="0" smtClean="0">
                <a:solidFill>
                  <a:srgbClr val="660066"/>
                </a:solidFill>
                <a:latin typeface="Courier New"/>
                <a:cs typeface="Courier New"/>
              </a:rPr>
              <a:t>seek() </a:t>
            </a:r>
            <a:r>
              <a:rPr lang="en-US" dirty="0" smtClean="0"/>
              <a:t>method updates the current file position to a new file index (in bytes offset from the beginning of the file)</a:t>
            </a:r>
          </a:p>
          <a:p>
            <a:r>
              <a:rPr lang="en-US" dirty="0" smtClean="0">
                <a:solidFill>
                  <a:srgbClr val="2D2D8A"/>
                </a:solidFill>
              </a:rPr>
              <a:t>fd.seek(0)</a:t>
            </a:r>
            <a:r>
              <a:rPr lang="en-US" dirty="0" smtClean="0"/>
              <a:t>	# to the beginning of the file</a:t>
            </a:r>
          </a:p>
          <a:p>
            <a:r>
              <a:rPr lang="en-US" dirty="0" smtClean="0">
                <a:solidFill>
                  <a:srgbClr val="2D2D8A"/>
                </a:solidFill>
              </a:rPr>
              <a:t>fd.seek(100)  </a:t>
            </a:r>
            <a:r>
              <a:rPr lang="en-US" dirty="0" smtClean="0"/>
              <a:t># 100 bytes from beginning</a:t>
            </a:r>
          </a:p>
        </p:txBody>
      </p:sp>
    </p:spTree>
    <p:extLst>
      <p:ext uri="{BB962C8B-B14F-4D97-AF65-F5344CB8AC3E}">
        <p14:creationId xmlns:p14="http://schemas.microsoft.com/office/powerpoint/2010/main" val="1083115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Counting Bytes Is a Pain</a:t>
            </a:r>
          </a:p>
        </p:txBody>
      </p:sp>
      <p:sp>
        <p:nvSpPr>
          <p:cNvPr id="41987" name="Content Placeholder 2"/>
          <p:cNvSpPr>
            <a:spLocks noGrp="1"/>
          </p:cNvSpPr>
          <p:nvPr>
            <p:ph idx="1"/>
          </p:nvPr>
        </p:nvSpPr>
        <p:spPr/>
        <p:txBody>
          <a:bodyPr/>
          <a:lstStyle/>
          <a:p>
            <a:r>
              <a:rPr lang="en-US" dirty="0" smtClean="0"/>
              <a:t>counting bytes is a pain </a:t>
            </a:r>
          </a:p>
          <a:p>
            <a:r>
              <a:rPr lang="en-US" dirty="0" smtClean="0">
                <a:solidFill>
                  <a:srgbClr val="660066"/>
                </a:solidFill>
                <a:latin typeface="Courier New"/>
                <a:cs typeface="Courier New"/>
              </a:rPr>
              <a:t>seek</a:t>
            </a:r>
            <a:r>
              <a:rPr lang="en-US" dirty="0" smtClean="0">
                <a:solidFill>
                  <a:srgbClr val="660066"/>
                </a:solidFill>
              </a:rPr>
              <a:t> </a:t>
            </a:r>
            <a:r>
              <a:rPr lang="en-US" dirty="0" smtClean="0"/>
              <a:t>has an optional argument set:</a:t>
            </a:r>
          </a:p>
          <a:p>
            <a:pPr lvl="1"/>
            <a:r>
              <a:rPr lang="en-US" dirty="0" smtClean="0"/>
              <a:t>0: count from the beginning</a:t>
            </a:r>
          </a:p>
          <a:p>
            <a:pPr lvl="1"/>
            <a:r>
              <a:rPr lang="en-US" dirty="0" smtClean="0"/>
              <a:t>1: count for the current file position</a:t>
            </a:r>
          </a:p>
          <a:p>
            <a:pPr lvl="1"/>
            <a:r>
              <a:rPr lang="en-US" dirty="0" smtClean="0"/>
              <a:t>2: count from the end (backwards)</a:t>
            </a:r>
          </a:p>
        </p:txBody>
      </p:sp>
    </p:spTree>
    <p:extLst>
      <p:ext uri="{BB962C8B-B14F-4D97-AF65-F5344CB8AC3E}">
        <p14:creationId xmlns:p14="http://schemas.microsoft.com/office/powerpoint/2010/main" val="869285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dirty="0" smtClean="0"/>
              <a:t>Every Read Moves Current Forward</a:t>
            </a:r>
          </a:p>
        </p:txBody>
      </p:sp>
      <p:sp>
        <p:nvSpPr>
          <p:cNvPr id="44035" name="Content Placeholder 2"/>
          <p:cNvSpPr>
            <a:spLocks noGrp="1"/>
          </p:cNvSpPr>
          <p:nvPr>
            <p:ph idx="1"/>
          </p:nvPr>
        </p:nvSpPr>
        <p:spPr/>
        <p:txBody>
          <a:bodyPr/>
          <a:lstStyle/>
          <a:p>
            <a:r>
              <a:rPr lang="en-US" dirty="0" smtClean="0"/>
              <a:t>every read/ </a:t>
            </a:r>
            <a:r>
              <a:rPr lang="en-US" dirty="0" err="1" smtClean="0"/>
              <a:t>readline</a:t>
            </a:r>
            <a:r>
              <a:rPr lang="en-US" dirty="0" smtClean="0"/>
              <a:t> / </a:t>
            </a:r>
            <a:r>
              <a:rPr lang="en-US" dirty="0" err="1" smtClean="0"/>
              <a:t>readlines</a:t>
            </a:r>
            <a:r>
              <a:rPr lang="en-US" dirty="0" smtClean="0"/>
              <a:t> moves the current pos forward</a:t>
            </a:r>
          </a:p>
          <a:p>
            <a:r>
              <a:rPr lang="en-US" dirty="0" smtClean="0"/>
              <a:t>when you hit the end, every read will just yield </a:t>
            </a:r>
            <a:r>
              <a:rPr lang="fr-FR" dirty="0" smtClean="0">
                <a:solidFill>
                  <a:srgbClr val="660066"/>
                </a:solidFill>
                <a:latin typeface="Courier New"/>
                <a:cs typeface="Courier New"/>
              </a:rPr>
              <a:t>'' </a:t>
            </a:r>
            <a:r>
              <a:rPr lang="fr-FR" dirty="0" smtClean="0"/>
              <a:t>(</a:t>
            </a:r>
            <a:r>
              <a:rPr lang="fr-FR" dirty="0" err="1" smtClean="0"/>
              <a:t>empty</a:t>
            </a:r>
            <a:r>
              <a:rPr lang="fr-FR" dirty="0" smtClean="0"/>
              <a:t> string)</a:t>
            </a:r>
            <a:r>
              <a:rPr lang="en-US" dirty="0" smtClean="0"/>
              <a:t>, since you are at the end</a:t>
            </a:r>
          </a:p>
          <a:p>
            <a:pPr lvl="1"/>
            <a:r>
              <a:rPr lang="en-US" dirty="0" smtClean="0"/>
              <a:t>no indication of end-of-file this way!</a:t>
            </a:r>
          </a:p>
          <a:p>
            <a:r>
              <a:rPr lang="en-US" dirty="0" smtClean="0"/>
              <a:t>you need to seek to the beginning to start again (or close and open, seek is easier)</a:t>
            </a:r>
          </a:p>
        </p:txBody>
      </p:sp>
    </p:spTree>
    <p:extLst>
      <p:ext uri="{BB962C8B-B14F-4D97-AF65-F5344CB8AC3E}">
        <p14:creationId xmlns:p14="http://schemas.microsoft.com/office/powerpoint/2010/main" val="877581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Around in a File</a:t>
            </a:r>
          </a:p>
        </p:txBody>
      </p:sp>
      <p:pic>
        <p:nvPicPr>
          <p:cNvPr id="5" name="Picture 2" descr="Code has 32 lines. The code reads as follows. Line 1. right angle bracket right angle bracket right angle bracket test underscore file equals open left parentheses quote temp period t x t quote comma quote r quote right parentheses. Line 2. Right angle bracket right angle bracket right angle bracket test underscore file period tell left parentheses right parentheses. Hash where is the current file position question mark. Line 3. 0. Line 4. Right angle bracket right angle bracket right angle bracket test underscore file period read line left parentheses right parentheses. Hash read first line. Line 5. Quote First Line back slash n quote. Line 6. Right angle bracket right angle bracket right angle bracket test underscore file period tell left parentheses right parentheses. Hash where are we now question mark. Line 7. 11. Line 8. Right angle bracket right angle bracket right angle bracket test underscore file period seek left parentheses 0 right parentheses. Hash go to beginning. Line 9. 0. Line 10. Right angle bracket right angle bracket right angle bracket test underscore file period read line left parentheses right parentheses. Hash read first line again. Line 11. Quote First Line back slash n quote. Line 12. Right angle bracket right angle bracket right angle bracket test underscore file period read line left parentheses right parentheses. Hash read second line. Line 13. Quote Second Line back slash n quote. Line 14. Right angle bracket right angle bracket right angle bracket test underscore file period tell left parentheses right parentheses. Hash where are we now question mark. Line 15. 23. Line 16. Right angle bracket right angle bracket right angle bracket test underscore file period seek left parentheses 0 comma 2 right parentheses. Hash go to end. Line 17. 46. Line 18. Right angle bracket right angle bracket right angle bracket test underscore file period tell left parentheses right parentheses. Hash where are we now. Line 19. 46. Line 20. Right angle bracket right angle bracket right angle bracket test underscore file period read line left parentheses right parentheses. Hash try read line at end of file colon nothing there. Line 21. Quote quote. Line 22. Right angle bracket right angle bracket right angle bracket test underscore file period seek left parentheses 11 right parentheses. Hash go to the end of the first line left parentheses see tell above right parentheses. Line 23. 11. Line 24. Right angle bracket right angle bracket right angle bracket test underscore file period read line left parentheses right parentheses. Hash when we read now we get the second line.  Line 25. Quote Second Line back slash n quote. Line 26. Right angle bracket right angle bracket right angle bracket test underscore file period close left parentheses right parentheses. Line 27. Right angle bracket right angle bracket right angle bracket test underscore file period read line left parentheses right parentheses. Hash error colon reading after file is closed. Line 28. Trace back left parentheses most recent call last right parentheses colon. Line 29, indented once. File double quote left angle bracket p y shell hash 65 right angle bracket double quote comma line 1 comma in left angle bracket module right angle bracket. Line 30, indented twice. Test underscore file period read line left parentheses right parentheses. Line 31. Value Error colon I forward slash o operation on closed file period. Line 32. Right angle bracket right angle bracket right angle bracket. "/>
          <p:cNvPicPr>
            <a:picLocks noGrp="1" noChangeAspect="1"/>
          </p:cNvPicPr>
          <p:nvPr>
            <p:ph sz="quarter" idx="4294967295"/>
          </p:nvPr>
        </p:nvPicPr>
        <p:blipFill>
          <a:blip r:embed="rId2"/>
          <a:stretch>
            <a:fillRect/>
          </a:stretch>
        </p:blipFill>
        <p:spPr>
          <a:xfrm>
            <a:off x="1743075" y="1652732"/>
            <a:ext cx="5657850" cy="4664075"/>
          </a:xfrm>
        </p:spPr>
      </p:pic>
    </p:spTree>
    <p:extLst>
      <p:ext uri="{BB962C8B-B14F-4D97-AF65-F5344CB8AC3E}">
        <p14:creationId xmlns:p14="http://schemas.microsoft.com/office/powerpoint/2010/main" val="1875686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660066"/>
                </a:solidFill>
                <a:latin typeface="Courier New"/>
                <a:cs typeface="Courier New"/>
              </a:rPr>
              <a:t>with</a:t>
            </a:r>
            <a:r>
              <a:rPr lang="en-US" dirty="0" smtClean="0"/>
              <a:t> statement</a:t>
            </a:r>
            <a:endParaRPr lang="en-US" dirty="0"/>
          </a:p>
        </p:txBody>
      </p:sp>
      <p:sp>
        <p:nvSpPr>
          <p:cNvPr id="4" name="Content Placeholder 3"/>
          <p:cNvSpPr>
            <a:spLocks noGrp="1"/>
          </p:cNvSpPr>
          <p:nvPr>
            <p:ph idx="1"/>
          </p:nvPr>
        </p:nvSpPr>
        <p:spPr/>
        <p:txBody>
          <a:bodyPr/>
          <a:lstStyle/>
          <a:p>
            <a:pPr marL="0" indent="0">
              <a:buNone/>
            </a:pPr>
            <a:r>
              <a:rPr lang="en-US" dirty="0" smtClean="0">
                <a:latin typeface="Courier New"/>
                <a:cs typeface="Courier New"/>
              </a:rPr>
              <a:t>open</a:t>
            </a:r>
            <a:r>
              <a:rPr lang="en-US" dirty="0" smtClean="0"/>
              <a:t> and </a:t>
            </a:r>
            <a:r>
              <a:rPr lang="en-US" dirty="0" smtClean="0">
                <a:latin typeface="Courier New"/>
                <a:cs typeface="Courier New"/>
              </a:rPr>
              <a:t>close</a:t>
            </a:r>
            <a:r>
              <a:rPr lang="en-US" dirty="0" smtClean="0"/>
              <a:t> occur in pairs (or should) so Python provides a shortcut, the </a:t>
            </a:r>
            <a:r>
              <a:rPr lang="en-US" dirty="0" smtClean="0">
                <a:solidFill>
                  <a:srgbClr val="660066"/>
                </a:solidFill>
                <a:latin typeface="Courier New"/>
                <a:cs typeface="Courier New"/>
              </a:rPr>
              <a:t>with</a:t>
            </a:r>
            <a:r>
              <a:rPr lang="en-US" dirty="0" smtClean="0">
                <a:solidFill>
                  <a:srgbClr val="660066"/>
                </a:solidFill>
              </a:rPr>
              <a:t> </a:t>
            </a:r>
            <a:r>
              <a:rPr lang="en-US" dirty="0" smtClean="0"/>
              <a:t>statement</a:t>
            </a:r>
          </a:p>
          <a:p>
            <a:r>
              <a:rPr lang="en-US" dirty="0" smtClean="0"/>
              <a:t>creates a context that includes an exit which is invoked automatically</a:t>
            </a:r>
          </a:p>
          <a:p>
            <a:r>
              <a:rPr lang="en-US" dirty="0" smtClean="0"/>
              <a:t>for files, the exit is to close the file</a:t>
            </a:r>
          </a:p>
          <a:p>
            <a:pPr marL="0" indent="0">
              <a:buNone/>
            </a:pPr>
            <a:r>
              <a:rPr lang="en-US" dirty="0" smtClean="0">
                <a:latin typeface="Courier New"/>
                <a:cs typeface="Courier New"/>
              </a:rPr>
              <a:t>with expression as variable:</a:t>
            </a:r>
          </a:p>
          <a:p>
            <a:pPr marL="0" indent="0">
              <a:buNone/>
            </a:pPr>
            <a:r>
              <a:rPr lang="en-US" dirty="0">
                <a:latin typeface="Courier New"/>
                <a:cs typeface="Courier New"/>
              </a:rPr>
              <a:t> </a:t>
            </a:r>
            <a:r>
              <a:rPr lang="en-US" dirty="0" smtClean="0">
                <a:latin typeface="Courier New"/>
                <a:cs typeface="Courier New"/>
              </a:rPr>
              <a:t>   suite</a:t>
            </a:r>
            <a:endParaRPr lang="en-US" dirty="0">
              <a:latin typeface="Courier New"/>
              <a:cs typeface="Courier New"/>
            </a:endParaRPr>
          </a:p>
        </p:txBody>
      </p:sp>
    </p:spTree>
    <p:extLst>
      <p:ext uri="{BB962C8B-B14F-4D97-AF65-F5344CB8AC3E}">
        <p14:creationId xmlns:p14="http://schemas.microsoft.com/office/powerpoint/2010/main" val="2200784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Is Closed Automatically When </a:t>
            </a:r>
            <a:br>
              <a:rPr lang="en-US" dirty="0" smtClean="0"/>
            </a:br>
            <a:r>
              <a:rPr lang="en-US" dirty="0" smtClean="0"/>
              <a:t>the Suite Ends</a:t>
            </a:r>
            <a:endParaRPr lang="en-US" dirty="0"/>
          </a:p>
        </p:txBody>
      </p:sp>
      <p:pic>
        <p:nvPicPr>
          <p:cNvPr id="5" name="Picture 2" descr="Code has 5 lines. The code reads as follows. Line 1. right angle bracket right angle bracket right angle bracket with open left parentheses quote temp period t x t quote right parentheses as temp underscore file colon. Line 2. Ellipses temp underscore file period read lines left parentheses right parentheses. Line 3. Ellipses. Line 4. left bracket quote First line back slash n quote comma quote second line back slash n quote comma quote third line back slash n quote comma quote Fourth line back slash n quote right bracket. Line 5. Right angle bracket right angle bracket right angle bracket. "/>
          <p:cNvPicPr>
            <a:picLocks noGrp="1" noChangeAspect="1"/>
          </p:cNvPicPr>
          <p:nvPr>
            <p:ph sz="quarter" idx="4294967295"/>
          </p:nvPr>
        </p:nvPicPr>
        <p:blipFill>
          <a:blip r:embed="rId2"/>
          <a:stretch>
            <a:fillRect/>
          </a:stretch>
        </p:blipFill>
        <p:spPr>
          <a:xfrm>
            <a:off x="1163782" y="2490105"/>
            <a:ext cx="6816436" cy="1244740"/>
          </a:xfrm>
        </p:spPr>
      </p:pic>
    </p:spTree>
    <p:extLst>
      <p:ext uri="{BB962C8B-B14F-4D97-AF65-F5344CB8AC3E}">
        <p14:creationId xmlns:p14="http://schemas.microsoft.com/office/powerpoint/2010/main" val="2473436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a:t>R</a:t>
            </a:r>
            <a:r>
              <a:rPr lang="en-US" dirty="0" smtClean="0"/>
              <a:t>ead(size=1)</a:t>
            </a:r>
          </a:p>
        </p:txBody>
      </p:sp>
      <p:sp>
        <p:nvSpPr>
          <p:cNvPr id="45059" name="Content Placeholder 2"/>
          <p:cNvSpPr>
            <a:spLocks noGrp="1"/>
          </p:cNvSpPr>
          <p:nvPr>
            <p:ph idx="1"/>
          </p:nvPr>
        </p:nvSpPr>
        <p:spPr/>
        <p:txBody>
          <a:bodyPr/>
          <a:lstStyle/>
          <a:p>
            <a:r>
              <a:rPr lang="en-US" dirty="0" smtClean="0"/>
              <a:t>You can use the </a:t>
            </a:r>
            <a:r>
              <a:rPr lang="en-US" dirty="0" smtClean="0">
                <a:solidFill>
                  <a:srgbClr val="660066"/>
                </a:solidFill>
                <a:latin typeface="Courier New"/>
                <a:cs typeface="Courier New"/>
              </a:rPr>
              <a:t>read() </a:t>
            </a:r>
            <a:r>
              <a:rPr lang="en-US" dirty="0" smtClean="0"/>
              <a:t>method to read just one byte at a time, and in combination with </a:t>
            </a:r>
            <a:r>
              <a:rPr lang="en-US" dirty="0" smtClean="0">
                <a:solidFill>
                  <a:srgbClr val="660066"/>
                </a:solidFill>
                <a:latin typeface="Courier New"/>
                <a:cs typeface="Courier New"/>
              </a:rPr>
              <a:t>seek</a:t>
            </a:r>
            <a:r>
              <a:rPr lang="en-US" dirty="0" smtClean="0"/>
              <a:t> move around the file and “look for things”. Once current is set, you can begin reading again</a:t>
            </a:r>
          </a:p>
        </p:txBody>
      </p:sp>
    </p:spTree>
    <p:extLst>
      <p:ext uri="{BB962C8B-B14F-4D97-AF65-F5344CB8AC3E}">
        <p14:creationId xmlns:p14="http://schemas.microsoft.com/office/powerpoint/2010/main" val="3273988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More on C</a:t>
            </a:r>
            <a:r>
              <a:rPr lang="en-US" sz="100" dirty="0" smtClean="0"/>
              <a:t> </a:t>
            </a:r>
            <a:r>
              <a:rPr lang="en-US" dirty="0" smtClean="0"/>
              <a:t>S</a:t>
            </a:r>
            <a:r>
              <a:rPr lang="en-US" sz="100" dirty="0" smtClean="0"/>
              <a:t> </a:t>
            </a:r>
            <a:r>
              <a:rPr lang="en-US" dirty="0" smtClean="0"/>
              <a:t>V files</a:t>
            </a:r>
            <a:endParaRPr lang="en-US" dirty="0"/>
          </a:p>
        </p:txBody>
      </p:sp>
    </p:spTree>
    <p:extLst>
      <p:ext uri="{BB962C8B-B14F-4D97-AF65-F5344CB8AC3E}">
        <p14:creationId xmlns:p14="http://schemas.microsoft.com/office/powerpoint/2010/main" val="22555446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noChangeArrowheads="1"/>
          </p:cNvSpPr>
          <p:nvPr>
            <p:ph type="title"/>
          </p:nvPr>
        </p:nvSpPr>
        <p:spPr/>
        <p:txBody>
          <a:bodyPr/>
          <a:lstStyle/>
          <a:p>
            <a:r>
              <a:rPr lang="en-US" dirty="0" smtClean="0"/>
              <a:t>More of What We Know 1</a:t>
            </a:r>
            <a:endParaRPr lang="en-US" dirty="0"/>
          </a:p>
        </p:txBody>
      </p:sp>
      <p:sp>
        <p:nvSpPr>
          <p:cNvPr id="16388" name="Content Placeholder 2"/>
          <p:cNvSpPr>
            <a:spLocks noGrp="1" noChangeArrowheads="1"/>
          </p:cNvSpPr>
          <p:nvPr>
            <p:ph idx="1"/>
          </p:nvPr>
        </p:nvSpPr>
        <p:spPr/>
        <p:txBody>
          <a:bodyPr/>
          <a:lstStyle/>
          <a:p>
            <a:r>
              <a:rPr lang="en-US" dirty="0"/>
              <a:t>all access, reading or writing, to a text file is by the use of strings</a:t>
            </a:r>
          </a:p>
          <a:p>
            <a:r>
              <a:rPr lang="en-US" dirty="0"/>
              <a:t>iteration via a </a:t>
            </a:r>
            <a:r>
              <a:rPr lang="en-US" dirty="0">
                <a:solidFill>
                  <a:srgbClr val="660066"/>
                </a:solidFill>
                <a:latin typeface="Courier New"/>
                <a:cs typeface="Courier New"/>
              </a:rPr>
              <a:t>for</a:t>
            </a:r>
            <a:r>
              <a:rPr lang="en-US" dirty="0">
                <a:solidFill>
                  <a:srgbClr val="660066"/>
                </a:solidFill>
              </a:rPr>
              <a:t> </a:t>
            </a:r>
            <a:r>
              <a:rPr lang="en-US" dirty="0"/>
              <a:t>loop gathers info from a file opened for reading one line at a time</a:t>
            </a:r>
          </a:p>
          <a:p>
            <a:r>
              <a:rPr lang="en-US" dirty="0"/>
              <a:t>we write to a file opened for reading using the </a:t>
            </a:r>
            <a:r>
              <a:rPr lang="en-US" dirty="0">
                <a:solidFill>
                  <a:srgbClr val="660066"/>
                </a:solidFill>
                <a:latin typeface="Courier New"/>
                <a:cs typeface="Courier New"/>
              </a:rPr>
              <a:t>print</a:t>
            </a:r>
            <a:r>
              <a:rPr lang="en-US" dirty="0">
                <a:solidFill>
                  <a:srgbClr val="660066"/>
                </a:solidFill>
              </a:rPr>
              <a:t> </a:t>
            </a:r>
            <a:r>
              <a:rPr lang="en-US" dirty="0"/>
              <a:t>function with an argument </a:t>
            </a:r>
            <a:r>
              <a:rPr lang="en-US" dirty="0">
                <a:solidFill>
                  <a:srgbClr val="660066"/>
                </a:solidFill>
                <a:latin typeface="Courier New"/>
                <a:cs typeface="Courier New"/>
              </a:rPr>
              <a:t>file=</a:t>
            </a:r>
          </a:p>
        </p:txBody>
      </p:sp>
    </p:spTree>
    <p:extLst>
      <p:ext uri="{BB962C8B-B14F-4D97-AF65-F5344CB8AC3E}">
        <p14:creationId xmlns:p14="http://schemas.microsoft.com/office/powerpoint/2010/main" val="4129273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preadsheets</a:t>
            </a:r>
            <a:endParaRPr lang="en-US" dirty="0"/>
          </a:p>
        </p:txBody>
      </p:sp>
      <p:sp>
        <p:nvSpPr>
          <p:cNvPr id="3" name="Content Placeholder 2"/>
          <p:cNvSpPr>
            <a:spLocks noGrp="1"/>
          </p:cNvSpPr>
          <p:nvPr>
            <p:ph idx="1"/>
          </p:nvPr>
        </p:nvSpPr>
        <p:spPr/>
        <p:txBody>
          <a:bodyPr/>
          <a:lstStyle/>
          <a:p>
            <a:r>
              <a:rPr lang="en-US" dirty="0" smtClean="0"/>
              <a:t>The spreadsheet is a very popular, and powerful, application for manipulating data</a:t>
            </a:r>
          </a:p>
          <a:p>
            <a:r>
              <a:rPr lang="en-US" dirty="0" smtClean="0"/>
              <a:t>Its popularity means there are many companies that provide their own version of the spreadsheet</a:t>
            </a:r>
          </a:p>
          <a:p>
            <a:r>
              <a:rPr lang="en-US" dirty="0" smtClean="0"/>
              <a:t>It would be nice if those different versions could share their data</a:t>
            </a:r>
            <a:endParaRPr lang="en-US" dirty="0"/>
          </a:p>
        </p:txBody>
      </p:sp>
    </p:spTree>
    <p:extLst>
      <p:ext uri="{BB962C8B-B14F-4D97-AF65-F5344CB8AC3E}">
        <p14:creationId xmlns:p14="http://schemas.microsoft.com/office/powerpoint/2010/main" val="29119610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sz="100" dirty="0"/>
              <a:t> </a:t>
            </a:r>
            <a:r>
              <a:rPr lang="en-US" dirty="0"/>
              <a:t>S</a:t>
            </a:r>
            <a:r>
              <a:rPr lang="en-US" sz="100" dirty="0"/>
              <a:t> </a:t>
            </a:r>
            <a:r>
              <a:rPr lang="en-US" dirty="0"/>
              <a:t>V</a:t>
            </a:r>
            <a:r>
              <a:rPr lang="en-US" dirty="0" smtClean="0"/>
              <a:t>, basic sharing</a:t>
            </a:r>
            <a:endParaRPr lang="en-US" dirty="0"/>
          </a:p>
        </p:txBody>
      </p:sp>
      <p:sp>
        <p:nvSpPr>
          <p:cNvPr id="3" name="Content Placeholder 2"/>
          <p:cNvSpPr>
            <a:spLocks noGrp="1"/>
          </p:cNvSpPr>
          <p:nvPr>
            <p:ph idx="1"/>
          </p:nvPr>
        </p:nvSpPr>
        <p:spPr/>
        <p:txBody>
          <a:bodyPr/>
          <a:lstStyle/>
          <a:p>
            <a:r>
              <a:rPr lang="en-US" dirty="0" smtClean="0"/>
              <a:t>A basic approach to share data is the comma separated value (</a:t>
            </a:r>
            <a:r>
              <a:rPr lang="en-US" dirty="0"/>
              <a:t>C</a:t>
            </a:r>
            <a:r>
              <a:rPr lang="en-US" sz="100" dirty="0"/>
              <a:t> </a:t>
            </a:r>
            <a:r>
              <a:rPr lang="en-US" dirty="0"/>
              <a:t>S</a:t>
            </a:r>
            <a:r>
              <a:rPr lang="en-US" sz="100" dirty="0"/>
              <a:t> </a:t>
            </a:r>
            <a:r>
              <a:rPr lang="en-US" dirty="0" smtClean="0"/>
              <a:t>V) format</a:t>
            </a:r>
          </a:p>
          <a:p>
            <a:pPr lvl="1"/>
            <a:r>
              <a:rPr lang="en-US" dirty="0" smtClean="0"/>
              <a:t>it is a text format, accessible to all apps</a:t>
            </a:r>
          </a:p>
          <a:p>
            <a:pPr lvl="1"/>
            <a:r>
              <a:rPr lang="en-US" dirty="0" smtClean="0"/>
              <a:t>each line (even if blank) is a row</a:t>
            </a:r>
          </a:p>
          <a:p>
            <a:pPr lvl="1"/>
            <a:r>
              <a:rPr lang="en-US" dirty="0" smtClean="0"/>
              <a:t>in each row, each value is separated from the others by a comma (even if it is blank)</a:t>
            </a:r>
          </a:p>
          <a:p>
            <a:pPr lvl="1"/>
            <a:r>
              <a:rPr lang="en-US" dirty="0" smtClean="0"/>
              <a:t>cannot capture complex things like formula</a:t>
            </a:r>
            <a:endParaRPr lang="en-US" dirty="0"/>
          </a:p>
        </p:txBody>
      </p:sp>
    </p:spTree>
    <p:extLst>
      <p:ext uri="{BB962C8B-B14F-4D97-AF65-F5344CB8AC3E}">
        <p14:creationId xmlns:p14="http://schemas.microsoft.com/office/powerpoint/2010/main" val="18471876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Spread sheet and corresponding </a:t>
            </a:r>
            <a:r>
              <a:rPr lang="en-US" dirty="0" smtClean="0"/>
              <a:t>C</a:t>
            </a:r>
            <a:r>
              <a:rPr lang="en-US" sz="100" dirty="0" smtClean="0"/>
              <a:t> </a:t>
            </a:r>
            <a:r>
              <a:rPr lang="en-US" dirty="0" smtClean="0"/>
              <a:t>S</a:t>
            </a:r>
            <a:r>
              <a:rPr lang="en-US" sz="100" dirty="0" smtClean="0"/>
              <a:t> </a:t>
            </a:r>
            <a:r>
              <a:rPr lang="en-US" dirty="0" smtClean="0"/>
              <a:t>V file</a:t>
            </a:r>
            <a:endParaRPr lang="en-US" dirty="0"/>
          </a:p>
        </p:txBody>
      </p:sp>
      <p:sp>
        <p:nvSpPr>
          <p:cNvPr id="2" name="Content Placeholder 1"/>
          <p:cNvSpPr>
            <a:spLocks noGrp="1"/>
          </p:cNvSpPr>
          <p:nvPr>
            <p:ph sz="quarter" idx="4294967295"/>
          </p:nvPr>
        </p:nvSpPr>
        <p:spPr>
          <a:xfrm>
            <a:off x="727362" y="1652582"/>
            <a:ext cx="5746173" cy="347588"/>
          </a:xfrm>
        </p:spPr>
        <p:txBody>
          <a:bodyPr/>
          <a:lstStyle/>
          <a:p>
            <a:pPr marL="0" indent="0">
              <a:buNone/>
            </a:pPr>
            <a:r>
              <a:rPr lang="en-US" dirty="0"/>
              <a:t>A simple spreadsheet from Microsoft Excel 2008.</a:t>
            </a:r>
          </a:p>
        </p:txBody>
      </p:sp>
      <p:graphicFrame>
        <p:nvGraphicFramePr>
          <p:cNvPr id="7" name="Table  2"/>
          <p:cNvGraphicFramePr>
            <a:graphicFrameLocks noGrp="1"/>
          </p:cNvGraphicFramePr>
          <p:nvPr>
            <p:ph idx="1"/>
            <p:extLst>
              <p:ext uri="{D42A27DB-BD31-4B8C-83A1-F6EECF244321}">
                <p14:modId xmlns:p14="http://schemas.microsoft.com/office/powerpoint/2010/main" val="2743027777"/>
              </p:ext>
            </p:extLst>
          </p:nvPr>
        </p:nvGraphicFramePr>
        <p:xfrm>
          <a:off x="727362" y="2000170"/>
          <a:ext cx="7689275" cy="2496361"/>
        </p:xfrm>
        <a:graphic>
          <a:graphicData uri="http://schemas.openxmlformats.org/drawingml/2006/table">
            <a:tbl>
              <a:tblPr firstRow="1" bandRow="1">
                <a:tableStyleId>{5940675A-B579-460E-94D1-54222C63F5DA}</a:tableStyleId>
              </a:tblPr>
              <a:tblGrid>
                <a:gridCol w="1537855">
                  <a:extLst>
                    <a:ext uri="{9D8B030D-6E8A-4147-A177-3AD203B41FA5}">
                      <a16:colId xmlns:a16="http://schemas.microsoft.com/office/drawing/2014/main" val="3329422417"/>
                    </a:ext>
                  </a:extLst>
                </a:gridCol>
                <a:gridCol w="1537855">
                  <a:extLst>
                    <a:ext uri="{9D8B030D-6E8A-4147-A177-3AD203B41FA5}">
                      <a16:colId xmlns:a16="http://schemas.microsoft.com/office/drawing/2014/main" val="3348467664"/>
                    </a:ext>
                  </a:extLst>
                </a:gridCol>
                <a:gridCol w="1537855">
                  <a:extLst>
                    <a:ext uri="{9D8B030D-6E8A-4147-A177-3AD203B41FA5}">
                      <a16:colId xmlns:a16="http://schemas.microsoft.com/office/drawing/2014/main" val="3230052885"/>
                    </a:ext>
                  </a:extLst>
                </a:gridCol>
                <a:gridCol w="1537855">
                  <a:extLst>
                    <a:ext uri="{9D8B030D-6E8A-4147-A177-3AD203B41FA5}">
                      <a16:colId xmlns:a16="http://schemas.microsoft.com/office/drawing/2014/main" val="3505469991"/>
                    </a:ext>
                  </a:extLst>
                </a:gridCol>
                <a:gridCol w="1537855">
                  <a:extLst>
                    <a:ext uri="{9D8B030D-6E8A-4147-A177-3AD203B41FA5}">
                      <a16:colId xmlns:a16="http://schemas.microsoft.com/office/drawing/2014/main" val="2141095596"/>
                    </a:ext>
                  </a:extLst>
                </a:gridCol>
              </a:tblGrid>
              <a:tr h="356623">
                <a:tc>
                  <a:txBody>
                    <a:bodyPr/>
                    <a:lstStyle/>
                    <a:p>
                      <a:r>
                        <a:rPr lang="en-US" b="1" dirty="0" smtClean="0"/>
                        <a:t>Name </a:t>
                      </a:r>
                    </a:p>
                  </a:txBody>
                  <a:tcPr/>
                </a:tc>
                <a:tc>
                  <a:txBody>
                    <a:bodyPr/>
                    <a:lstStyle/>
                    <a:p>
                      <a:r>
                        <a:rPr lang="en-US" b="1" dirty="0" smtClean="0"/>
                        <a:t>Exam 1</a:t>
                      </a:r>
                      <a:endParaRPr lang="en-US" b="1" dirty="0"/>
                    </a:p>
                  </a:txBody>
                  <a:tcPr/>
                </a:tc>
                <a:tc>
                  <a:txBody>
                    <a:bodyPr/>
                    <a:lstStyle/>
                    <a:p>
                      <a:r>
                        <a:rPr lang="en-US" b="1" dirty="0" smtClean="0"/>
                        <a:t>Exam 2</a:t>
                      </a:r>
                      <a:endParaRPr lang="en-US" b="1" dirty="0"/>
                    </a:p>
                  </a:txBody>
                  <a:tcPr/>
                </a:tc>
                <a:tc>
                  <a:txBody>
                    <a:bodyPr/>
                    <a:lstStyle/>
                    <a:p>
                      <a:r>
                        <a:rPr lang="en-US" b="1" dirty="0" smtClean="0"/>
                        <a:t>Final Exam </a:t>
                      </a:r>
                      <a:endParaRPr lang="en-US" b="1" dirty="0"/>
                    </a:p>
                  </a:txBody>
                  <a:tcPr/>
                </a:tc>
                <a:tc>
                  <a:txBody>
                    <a:bodyPr/>
                    <a:lstStyle/>
                    <a:p>
                      <a:r>
                        <a:rPr lang="en-US" b="1" dirty="0" smtClean="0"/>
                        <a:t>Overall Grade</a:t>
                      </a:r>
                      <a:endParaRPr lang="en-US" b="1" dirty="0"/>
                    </a:p>
                  </a:txBody>
                  <a:tcPr/>
                </a:tc>
                <a:extLst>
                  <a:ext uri="{0D108BD9-81ED-4DB2-BD59-A6C34878D82A}">
                    <a16:rowId xmlns:a16="http://schemas.microsoft.com/office/drawing/2014/main" val="4042965883"/>
                  </a:ext>
                </a:extLst>
              </a:tr>
              <a:tr h="356623">
                <a:tc>
                  <a:txBody>
                    <a:bodyPr/>
                    <a:lstStyle/>
                    <a:p>
                      <a:r>
                        <a:rPr lang="en-US" dirty="0" smtClean="0"/>
                        <a:t>Bill </a:t>
                      </a:r>
                    </a:p>
                  </a:txBody>
                  <a:tcPr/>
                </a:tc>
                <a:tc>
                  <a:txBody>
                    <a:bodyPr/>
                    <a:lstStyle/>
                    <a:p>
                      <a:r>
                        <a:rPr lang="en-US" dirty="0" smtClean="0"/>
                        <a:t>75.00</a:t>
                      </a:r>
                      <a:endParaRPr lang="en-US" dirty="0"/>
                    </a:p>
                  </a:txBody>
                  <a:tcPr/>
                </a:tc>
                <a:tc>
                  <a:txBody>
                    <a:bodyPr/>
                    <a:lstStyle/>
                    <a:p>
                      <a:r>
                        <a:rPr lang="en-US" dirty="0" smtClean="0"/>
                        <a:t>100.00</a:t>
                      </a:r>
                      <a:endParaRPr lang="en-US" dirty="0"/>
                    </a:p>
                  </a:txBody>
                  <a:tcPr/>
                </a:tc>
                <a:tc>
                  <a:txBody>
                    <a:bodyPr/>
                    <a:lstStyle/>
                    <a:p>
                      <a:r>
                        <a:rPr lang="en-US" dirty="0" smtClean="0"/>
                        <a:t>50.00</a:t>
                      </a:r>
                      <a:endParaRPr lang="en-US" dirty="0"/>
                    </a:p>
                  </a:txBody>
                  <a:tcPr/>
                </a:tc>
                <a:tc>
                  <a:txBody>
                    <a:bodyPr/>
                    <a:lstStyle/>
                    <a:p>
                      <a:r>
                        <a:rPr lang="en-US" b="1" dirty="0" smtClean="0"/>
                        <a:t>75.00</a:t>
                      </a:r>
                      <a:endParaRPr lang="en-US" b="1" dirty="0"/>
                    </a:p>
                  </a:txBody>
                  <a:tcPr/>
                </a:tc>
                <a:extLst>
                  <a:ext uri="{0D108BD9-81ED-4DB2-BD59-A6C34878D82A}">
                    <a16:rowId xmlns:a16="http://schemas.microsoft.com/office/drawing/2014/main" val="1879122635"/>
                  </a:ext>
                </a:extLst>
              </a:tr>
              <a:tr h="356623">
                <a:tc>
                  <a:txBody>
                    <a:bodyPr/>
                    <a:lstStyle/>
                    <a:p>
                      <a:r>
                        <a:rPr lang="en-US" dirty="0" smtClean="0"/>
                        <a:t>Fred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Arial"/>
                        </a:rPr>
                        <a:t>50.00</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Arial"/>
                        </a:rPr>
                        <a:t>50.00</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rgbClr val="000000"/>
                          </a:solidFill>
                          <a:effectLst/>
                          <a:uLnTx/>
                          <a:uFillTx/>
                          <a:latin typeface="Arial"/>
                          <a:ea typeface="+mn-ea"/>
                          <a:cs typeface="+mn-cs"/>
                          <a:sym typeface="Arial"/>
                        </a:rPr>
                        <a:t>50.00</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ea typeface="+mn-ea"/>
                          <a:cs typeface="+mn-cs"/>
                          <a:sym typeface="Arial"/>
                        </a:rPr>
                        <a:t>50.00</a:t>
                      </a:r>
                      <a:endParaRPr kumimoji="0" lang="en-US"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tc>
                <a:extLst>
                  <a:ext uri="{0D108BD9-81ED-4DB2-BD59-A6C34878D82A}">
                    <a16:rowId xmlns:a16="http://schemas.microsoft.com/office/drawing/2014/main" val="3364997751"/>
                  </a:ext>
                </a:extLst>
              </a:tr>
              <a:tr h="356623">
                <a:tc>
                  <a:txBody>
                    <a:bodyPr/>
                    <a:lstStyle/>
                    <a:p>
                      <a:r>
                        <a:rPr lang="en-US" dirty="0" smtClean="0"/>
                        <a:t>Irving </a:t>
                      </a: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b="1" dirty="0"/>
                    </a:p>
                  </a:txBody>
                  <a:tcPr/>
                </a:tc>
                <a:extLst>
                  <a:ext uri="{0D108BD9-81ED-4DB2-BD59-A6C34878D82A}">
                    <a16:rowId xmlns:a16="http://schemas.microsoft.com/office/drawing/2014/main" val="1019389679"/>
                  </a:ext>
                </a:extLst>
              </a:tr>
              <a:tr h="356623">
                <a:tc>
                  <a:txBody>
                    <a:bodyPr/>
                    <a:lstStyle/>
                    <a:p>
                      <a:r>
                        <a:rPr lang="en-US" dirty="0" smtClean="0"/>
                        <a:t>Monty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rgbClr val="000000"/>
                          </a:solidFill>
                          <a:effectLst/>
                          <a:uLnTx/>
                          <a:uFillTx/>
                          <a:latin typeface="Arial"/>
                          <a:ea typeface="+mn-ea"/>
                          <a:cs typeface="+mn-cs"/>
                          <a:sym typeface="Arial"/>
                        </a:rPr>
                        <a:t>100.00</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Arial"/>
                          <a:ea typeface="+mn-ea"/>
                          <a:cs typeface="+mn-cs"/>
                          <a:sym typeface="Arial"/>
                        </a:rPr>
                        <a:t>100.00</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rgbClr val="000000"/>
                          </a:solidFill>
                          <a:effectLst/>
                          <a:uLnTx/>
                          <a:uFillTx/>
                          <a:latin typeface="Arial"/>
                          <a:ea typeface="+mn-ea"/>
                          <a:cs typeface="+mn-cs"/>
                          <a:sym typeface="Arial"/>
                        </a:rPr>
                        <a:t>100.00</a:t>
                      </a: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latin typeface="Arial"/>
                          <a:ea typeface="+mn-ea"/>
                          <a:cs typeface="+mn-cs"/>
                          <a:sym typeface="Arial"/>
                        </a:rPr>
                        <a:t>100.00</a:t>
                      </a:r>
                      <a:endParaRPr kumimoji="0" lang="en-US" sz="1400" b="1" i="0" u="none" strike="noStrike" kern="0" cap="none" spc="0" normalizeH="0" baseline="0" noProof="0" dirty="0">
                        <a:ln>
                          <a:noFill/>
                        </a:ln>
                        <a:solidFill>
                          <a:srgbClr val="000000"/>
                        </a:solidFill>
                        <a:effectLst/>
                        <a:uLnTx/>
                        <a:uFillTx/>
                        <a:latin typeface="Arial"/>
                        <a:ea typeface="+mn-ea"/>
                        <a:cs typeface="+mn-cs"/>
                        <a:sym typeface="Arial"/>
                      </a:endParaRPr>
                    </a:p>
                  </a:txBody>
                  <a:tcPr/>
                </a:tc>
                <a:extLst>
                  <a:ext uri="{0D108BD9-81ED-4DB2-BD59-A6C34878D82A}">
                    <a16:rowId xmlns:a16="http://schemas.microsoft.com/office/drawing/2014/main" val="1517008808"/>
                  </a:ext>
                </a:extLst>
              </a:tr>
              <a:tr h="356623">
                <a:tc>
                  <a:txBody>
                    <a:bodyPr/>
                    <a:lstStyle/>
                    <a:p>
                      <a:r>
                        <a:rPr lang="en-US" dirty="0" smtClean="0">
                          <a:solidFill>
                            <a:schemeClr val="bg1"/>
                          </a:solidFill>
                        </a:rPr>
                        <a:t>blank</a:t>
                      </a:r>
                      <a:endParaRPr 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rgbClr val="FFFFFF"/>
                          </a:solidFill>
                          <a:effectLst/>
                          <a:uLnTx/>
                          <a:uFillTx/>
                          <a:latin typeface="Arial"/>
                          <a:ea typeface="+mn-ea"/>
                          <a:cs typeface="+mn-cs"/>
                          <a:sym typeface="Arial"/>
                        </a:rPr>
                        <a:t>blank</a:t>
                      </a: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rgbClr val="FFFFFF"/>
                          </a:solidFill>
                          <a:effectLst/>
                          <a:uLnTx/>
                          <a:uFillTx/>
                          <a:latin typeface="Arial"/>
                          <a:ea typeface="+mn-ea"/>
                          <a:cs typeface="+mn-cs"/>
                          <a:sym typeface="Arial"/>
                        </a:rPr>
                        <a:t>blank</a:t>
                      </a: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smtClean="0">
                          <a:ln>
                            <a:noFill/>
                          </a:ln>
                          <a:solidFill>
                            <a:srgbClr val="FFFFFF"/>
                          </a:solidFill>
                          <a:effectLst/>
                          <a:uLnTx/>
                          <a:uFillTx/>
                          <a:latin typeface="Arial"/>
                          <a:ea typeface="+mn-ea"/>
                          <a:cs typeface="+mn-cs"/>
                          <a:sym typeface="Arial"/>
                        </a:rPr>
                        <a:t>blank</a:t>
                      </a: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Arial"/>
                        </a:rPr>
                        <a:t>blank</a:t>
                      </a: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950876337"/>
                  </a:ext>
                </a:extLst>
              </a:tr>
              <a:tr h="3566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Average </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r>
                        <a:rPr lang="en-US" b="1" dirty="0" smtClean="0"/>
                        <a:t>56.25</a:t>
                      </a:r>
                      <a:endParaRPr lang="en-US" b="1" dirty="0"/>
                    </a:p>
                  </a:txBody>
                  <a:tcPr/>
                </a:tc>
                <a:extLst>
                  <a:ext uri="{0D108BD9-81ED-4DB2-BD59-A6C34878D82A}">
                    <a16:rowId xmlns:a16="http://schemas.microsoft.com/office/drawing/2014/main" val="4065237351"/>
                  </a:ext>
                </a:extLst>
              </a:tr>
            </a:tbl>
          </a:graphicData>
        </a:graphic>
      </p:graphicFrame>
      <p:pic>
        <p:nvPicPr>
          <p:cNvPr id="5" name="Picture 4" descr="Code has 6 lines, as follows. Line 1. Name comma exam 1 comma Exam 2 comma final exam comma overall grade. Line 2. Bill comma 75.00 comma 100.00 comma 50.00 comma 75.00. Line 3. Fred comma 50.00 comma 50.00 comma 50.00 comma 50.00. Line 4. Irving comma 0.00 comma 0.00 comma 0.00 comma 0.00. Line 5. Monty comma 100.00 comma 100.00 comma 100.00 comma 100.00. Line 6, two paragraphs. Average comma comma comma comma 56.25."/>
          <p:cNvPicPr>
            <a:picLocks noChangeAspect="1"/>
          </p:cNvPicPr>
          <p:nvPr/>
        </p:nvPicPr>
        <p:blipFill>
          <a:blip r:embed="rId2"/>
          <a:stretch>
            <a:fillRect/>
          </a:stretch>
        </p:blipFill>
        <p:spPr>
          <a:xfrm>
            <a:off x="727362" y="4650951"/>
            <a:ext cx="4628409" cy="1569634"/>
          </a:xfrm>
          <a:prstGeom prst="rect">
            <a:avLst/>
          </a:prstGeom>
        </p:spPr>
      </p:pic>
    </p:spTree>
    <p:extLst>
      <p:ext uri="{BB962C8B-B14F-4D97-AF65-F5344CB8AC3E}">
        <p14:creationId xmlns:p14="http://schemas.microsoft.com/office/powerpoint/2010/main" val="2586037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C</a:t>
            </a:r>
            <a:r>
              <a:rPr lang="en-US" sz="100" dirty="0"/>
              <a:t> </a:t>
            </a:r>
            <a:r>
              <a:rPr lang="en-US" dirty="0"/>
              <a:t>S</a:t>
            </a:r>
            <a:r>
              <a:rPr lang="en-US" sz="100" dirty="0"/>
              <a:t> </a:t>
            </a:r>
            <a:r>
              <a:rPr lang="en-US" dirty="0"/>
              <a:t>V </a:t>
            </a:r>
            <a:r>
              <a:rPr lang="en-US" dirty="0" err="1" smtClean="0"/>
              <a:t>isn</a:t>
            </a:r>
            <a:r>
              <a:rPr lang="fr-FR" dirty="0" smtClean="0"/>
              <a:t>'</a:t>
            </a:r>
            <a:r>
              <a:rPr lang="en-US" dirty="0" smtClean="0"/>
              <a:t>t universal</a:t>
            </a:r>
            <a:endParaRPr lang="en-US" dirty="0"/>
          </a:p>
        </p:txBody>
      </p:sp>
      <p:sp>
        <p:nvSpPr>
          <p:cNvPr id="3" name="Content Placeholder 2"/>
          <p:cNvSpPr>
            <a:spLocks noGrp="1"/>
          </p:cNvSpPr>
          <p:nvPr>
            <p:ph idx="1"/>
          </p:nvPr>
        </p:nvSpPr>
        <p:spPr/>
        <p:txBody>
          <a:bodyPr/>
          <a:lstStyle/>
          <a:p>
            <a:r>
              <a:rPr lang="en-US" dirty="0" smtClean="0"/>
              <a:t>As simple as that sounds, </a:t>
            </a:r>
            <a:r>
              <a:rPr lang="en-US" dirty="0"/>
              <a:t>even C</a:t>
            </a:r>
            <a:r>
              <a:rPr lang="en-US" sz="100" dirty="0"/>
              <a:t> </a:t>
            </a:r>
            <a:r>
              <a:rPr lang="en-US" dirty="0"/>
              <a:t>S</a:t>
            </a:r>
            <a:r>
              <a:rPr lang="en-US" sz="100" dirty="0"/>
              <a:t> </a:t>
            </a:r>
            <a:r>
              <a:rPr lang="en-US" dirty="0"/>
              <a:t>V </a:t>
            </a:r>
            <a:r>
              <a:rPr lang="en-US" dirty="0" smtClean="0"/>
              <a:t>format is not completely universal</a:t>
            </a:r>
          </a:p>
          <a:p>
            <a:pPr lvl="1"/>
            <a:r>
              <a:rPr lang="en-US" dirty="0" smtClean="0"/>
              <a:t>different apps have small variations</a:t>
            </a:r>
          </a:p>
          <a:p>
            <a:r>
              <a:rPr lang="en-US" dirty="0" smtClean="0"/>
              <a:t>Python provides a module to deal with these variations called the csv module</a:t>
            </a:r>
          </a:p>
          <a:p>
            <a:r>
              <a:rPr lang="en-US" dirty="0" smtClean="0"/>
              <a:t>This module allows you to read spreadsheet info into your program</a:t>
            </a:r>
            <a:endParaRPr lang="en-US" dirty="0"/>
          </a:p>
        </p:txBody>
      </p:sp>
    </p:spTree>
    <p:extLst>
      <p:ext uri="{BB962C8B-B14F-4D97-AF65-F5344CB8AC3E}">
        <p14:creationId xmlns:p14="http://schemas.microsoft.com/office/powerpoint/2010/main" val="35267942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sz="100" dirty="0"/>
              <a:t> </a:t>
            </a:r>
            <a:r>
              <a:rPr lang="en-US" dirty="0"/>
              <a:t>S</a:t>
            </a:r>
            <a:r>
              <a:rPr lang="en-US" sz="100" dirty="0"/>
              <a:t> </a:t>
            </a:r>
            <a:r>
              <a:rPr lang="en-US" dirty="0"/>
              <a:t>V </a:t>
            </a:r>
            <a:r>
              <a:rPr lang="en-US" dirty="0" smtClean="0"/>
              <a:t>Reader</a:t>
            </a:r>
            <a:endParaRPr lang="en-US" dirty="0"/>
          </a:p>
        </p:txBody>
      </p:sp>
      <p:sp>
        <p:nvSpPr>
          <p:cNvPr id="3" name="Content Placeholder 2"/>
          <p:cNvSpPr>
            <a:spLocks noGrp="1"/>
          </p:cNvSpPr>
          <p:nvPr>
            <p:ph idx="1"/>
          </p:nvPr>
        </p:nvSpPr>
        <p:spPr/>
        <p:txBody>
          <a:bodyPr/>
          <a:lstStyle/>
          <a:p>
            <a:r>
              <a:rPr lang="en-US" dirty="0" smtClean="0"/>
              <a:t>import the c</a:t>
            </a:r>
            <a:r>
              <a:rPr lang="en-US" sz="100" dirty="0" smtClean="0"/>
              <a:t> </a:t>
            </a:r>
            <a:r>
              <a:rPr lang="en-US" dirty="0" smtClean="0"/>
              <a:t>s</a:t>
            </a:r>
            <a:r>
              <a:rPr lang="en-US" sz="100" dirty="0" smtClean="0"/>
              <a:t> </a:t>
            </a:r>
            <a:r>
              <a:rPr lang="en-US" dirty="0" smtClean="0"/>
              <a:t>v module</a:t>
            </a:r>
          </a:p>
          <a:p>
            <a:r>
              <a:rPr lang="en-US" dirty="0" smtClean="0"/>
              <a:t>open the file as normally, creating a file object.</a:t>
            </a:r>
          </a:p>
          <a:p>
            <a:r>
              <a:rPr lang="en-US" dirty="0" smtClean="0"/>
              <a:t>create an instance of a c</a:t>
            </a:r>
            <a:r>
              <a:rPr lang="en-US" sz="100" dirty="0" smtClean="0"/>
              <a:t> </a:t>
            </a:r>
            <a:r>
              <a:rPr lang="en-US" dirty="0" smtClean="0"/>
              <a:t>s</a:t>
            </a:r>
            <a:r>
              <a:rPr lang="en-US" sz="100" dirty="0" smtClean="0"/>
              <a:t> </a:t>
            </a:r>
            <a:r>
              <a:rPr lang="en-US" dirty="0" smtClean="0"/>
              <a:t>v reader, used to iterate through the file just opened</a:t>
            </a:r>
          </a:p>
          <a:p>
            <a:pPr lvl="1"/>
            <a:r>
              <a:rPr lang="en-US" dirty="0" smtClean="0"/>
              <a:t>you provide the file object as an argument to the constructor</a:t>
            </a:r>
          </a:p>
          <a:p>
            <a:r>
              <a:rPr lang="en-US" dirty="0" smtClean="0"/>
              <a:t>iterating with the reader object yields a row as a list of strings</a:t>
            </a:r>
            <a:endParaRPr lang="en-US" dirty="0"/>
          </a:p>
        </p:txBody>
      </p:sp>
    </p:spTree>
    <p:extLst>
      <p:ext uri="{BB962C8B-B14F-4D97-AF65-F5344CB8AC3E}">
        <p14:creationId xmlns:p14="http://schemas.microsoft.com/office/powerpoint/2010/main" val="18448264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14.2 (and output</a:t>
            </a:r>
            <a:r>
              <a:rPr lang="en-US" dirty="0" smtClean="0"/>
              <a:t>)</a:t>
            </a:r>
            <a:endParaRPr lang="en-US" dirty="0"/>
          </a:p>
        </p:txBody>
      </p:sp>
      <p:pic>
        <p:nvPicPr>
          <p:cNvPr id="4" name="Picture 3" descr="Code has 6 lines, as follows. Line 1. Import c s v. Line 2. Workbook underscore file equals open left parenthesis quote Workbook period csv quote comma quote r quote right parenthesis. Line 3. Workbook underscore reader equals c s v period reader left parenthesis workbook underscore file right parenthesis. Line 4, two paragraphs. For row in workbook underscore reader colon. Line 5, indented once. Print left parenthesis row right parenthesis. Line 6, two paragraphs. Workbook underscore file period close left parenthesis right parenthesis."/>
          <p:cNvPicPr>
            <a:picLocks noChangeAspect="1"/>
          </p:cNvPicPr>
          <p:nvPr/>
        </p:nvPicPr>
        <p:blipFill>
          <a:blip r:embed="rId2"/>
          <a:stretch>
            <a:fillRect/>
          </a:stretch>
        </p:blipFill>
        <p:spPr>
          <a:xfrm>
            <a:off x="655429" y="1807484"/>
            <a:ext cx="5361709" cy="2108023"/>
          </a:xfrm>
          <a:prstGeom prst="rect">
            <a:avLst/>
          </a:prstGeom>
        </p:spPr>
      </p:pic>
      <p:pic>
        <p:nvPicPr>
          <p:cNvPr id="6" name="Picture 5" descr="Code has 8 lines, as follows. Line 1. Greater than greater than greater than. Line 2. Name comma exam 1 comma Exam 2 comma final exam comma overall grade. Line 3. Bill comma 75.00 comma 100.00 comma 50.00 comma 75.00. Line 4. Fred comma 50.00 comma 50.00 comma 50.00 comma 50.00. Line 5. Irving comma 0.00 comma 0.00 comma 0.00 comma 0.00. Line 6. Monty comma 100.00 comma 100.00 comma 100.00 comma 100.00. Line 7. Open bracket close bracket. Line 8. Open bracket quote Average quote comma quote quote comma quote quote comma quote quote comma quote 56.25 quote close bracket Line 8. Greater than greater than greater than."/>
          <p:cNvPicPr>
            <a:picLocks noChangeAspect="1"/>
          </p:cNvPicPr>
          <p:nvPr/>
        </p:nvPicPr>
        <p:blipFill>
          <a:blip r:embed="rId3"/>
          <a:stretch>
            <a:fillRect/>
          </a:stretch>
        </p:blipFill>
        <p:spPr>
          <a:xfrm>
            <a:off x="655429" y="4187537"/>
            <a:ext cx="5780007" cy="1977371"/>
          </a:xfrm>
          <a:prstGeom prst="rect">
            <a:avLst/>
          </a:prstGeom>
        </p:spPr>
      </p:pic>
    </p:spTree>
    <p:extLst>
      <p:ext uri="{BB962C8B-B14F-4D97-AF65-F5344CB8AC3E}">
        <p14:creationId xmlns:p14="http://schemas.microsoft.com/office/powerpoint/2010/main" val="13501032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Things to Note</a:t>
            </a:r>
            <a:endParaRPr lang="en-US" dirty="0"/>
          </a:p>
        </p:txBody>
      </p:sp>
      <p:sp>
        <p:nvSpPr>
          <p:cNvPr id="4" name="Content Placeholder 3"/>
          <p:cNvSpPr>
            <a:spLocks noGrp="1"/>
          </p:cNvSpPr>
          <p:nvPr>
            <p:ph idx="1"/>
          </p:nvPr>
        </p:nvSpPr>
        <p:spPr/>
        <p:txBody>
          <a:bodyPr/>
          <a:lstStyle/>
          <a:p>
            <a:r>
              <a:rPr lang="en-US" dirty="0" smtClean="0"/>
              <a:t>Universal new line is working by default</a:t>
            </a:r>
          </a:p>
          <a:p>
            <a:pPr lvl="1"/>
            <a:r>
              <a:rPr lang="en-US" dirty="0" smtClean="0"/>
              <a:t>needed for this worksheet</a:t>
            </a:r>
          </a:p>
          <a:p>
            <a:r>
              <a:rPr lang="en-US" dirty="0" smtClean="0"/>
              <a:t>A blank line in the C</a:t>
            </a:r>
            <a:r>
              <a:rPr lang="en-US" sz="100" dirty="0" smtClean="0"/>
              <a:t> </a:t>
            </a:r>
            <a:r>
              <a:rPr lang="en-US" dirty="0" smtClean="0"/>
              <a:t>S</a:t>
            </a:r>
            <a:r>
              <a:rPr lang="en-US" sz="100" dirty="0" smtClean="0"/>
              <a:t> </a:t>
            </a:r>
            <a:r>
              <a:rPr lang="en-US" dirty="0" smtClean="0"/>
              <a:t>V shows up as an empty list</a:t>
            </a:r>
          </a:p>
          <a:p>
            <a:r>
              <a:rPr lang="en-US" dirty="0" smtClean="0"/>
              <a:t>empty column shows up as an empty string in the list</a:t>
            </a:r>
            <a:endParaRPr lang="en-US" dirty="0"/>
          </a:p>
        </p:txBody>
      </p:sp>
    </p:spTree>
    <p:extLst>
      <p:ext uri="{BB962C8B-B14F-4D97-AF65-F5344CB8AC3E}">
        <p14:creationId xmlns:p14="http://schemas.microsoft.com/office/powerpoint/2010/main" val="30973276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t>
            </a:r>
            <a:r>
              <a:rPr lang="en-US" sz="100" smtClean="0"/>
              <a:t> </a:t>
            </a:r>
            <a:r>
              <a:rPr lang="en-US" smtClean="0"/>
              <a:t>S</a:t>
            </a:r>
            <a:r>
              <a:rPr lang="en-US" sz="100" smtClean="0"/>
              <a:t> </a:t>
            </a:r>
            <a:r>
              <a:rPr lang="en-US" smtClean="0"/>
              <a:t>V writer</a:t>
            </a:r>
            <a:endParaRPr lang="en-US" dirty="0"/>
          </a:p>
        </p:txBody>
      </p:sp>
      <p:sp>
        <p:nvSpPr>
          <p:cNvPr id="3" name="Content Placeholder 2"/>
          <p:cNvSpPr>
            <a:spLocks noGrp="1"/>
          </p:cNvSpPr>
          <p:nvPr>
            <p:ph idx="1"/>
          </p:nvPr>
        </p:nvSpPr>
        <p:spPr/>
        <p:txBody>
          <a:bodyPr/>
          <a:lstStyle/>
          <a:p>
            <a:pPr>
              <a:buNone/>
            </a:pPr>
            <a:r>
              <a:rPr lang="en-US" dirty="0" smtClean="0"/>
              <a:t>much the same, except:</a:t>
            </a:r>
          </a:p>
          <a:p>
            <a:r>
              <a:rPr lang="en-US" dirty="0" smtClean="0"/>
              <a:t>the opened file must have write enabled</a:t>
            </a:r>
          </a:p>
          <a:p>
            <a:r>
              <a:rPr lang="en-US" dirty="0" smtClean="0"/>
              <a:t>the method is </a:t>
            </a:r>
            <a:r>
              <a:rPr lang="en-US" dirty="0" err="1" smtClean="0">
                <a:solidFill>
                  <a:schemeClr val="accent6"/>
                </a:solidFill>
              </a:rPr>
              <a:t>writerow</a:t>
            </a:r>
            <a:r>
              <a:rPr lang="en-US" dirty="0" smtClean="0"/>
              <a:t>, and it takes a </a:t>
            </a:r>
            <a:r>
              <a:rPr lang="en-US" b="1" i="1" dirty="0" smtClean="0"/>
              <a:t>list of strings</a:t>
            </a:r>
            <a:r>
              <a:rPr lang="en-US" dirty="0" smtClean="0"/>
              <a:t> to be written as a row</a:t>
            </a:r>
            <a:endParaRPr lang="en-US" dirty="0"/>
          </a:p>
        </p:txBody>
      </p:sp>
    </p:spTree>
    <p:extLst>
      <p:ext uri="{BB962C8B-B14F-4D97-AF65-F5344CB8AC3E}">
        <p14:creationId xmlns:p14="http://schemas.microsoft.com/office/powerpoint/2010/main" val="312510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Listing 14.3</a:t>
            </a:r>
            <a:endParaRPr lang="en-US" dirty="0"/>
          </a:p>
        </p:txBody>
      </p:sp>
      <p:sp>
        <p:nvSpPr>
          <p:cNvPr id="3" name="Content Placeholder 2"/>
          <p:cNvSpPr>
            <a:spLocks noGrp="1"/>
          </p:cNvSpPr>
          <p:nvPr>
            <p:ph idx="1"/>
          </p:nvPr>
        </p:nvSpPr>
        <p:spPr/>
        <p:txBody>
          <a:bodyPr/>
          <a:lstStyle/>
          <a:p>
            <a:r>
              <a:rPr lang="en-US" dirty="0" smtClean="0"/>
              <a:t>This code listing is a good example of reading, modifying and then writing out a </a:t>
            </a:r>
            <a:r>
              <a:rPr lang="en-US" dirty="0"/>
              <a:t>C</a:t>
            </a:r>
            <a:r>
              <a:rPr lang="en-US" sz="100" dirty="0"/>
              <a:t> </a:t>
            </a:r>
            <a:r>
              <a:rPr lang="en-US" dirty="0"/>
              <a:t>S</a:t>
            </a:r>
            <a:r>
              <a:rPr lang="en-US" sz="100" dirty="0"/>
              <a:t> </a:t>
            </a:r>
            <a:r>
              <a:rPr lang="en-US" dirty="0"/>
              <a:t>V </a:t>
            </a:r>
            <a:r>
              <a:rPr lang="en-US" dirty="0" smtClean="0"/>
              <a:t>file that could be read by a spreadsheet</a:t>
            </a:r>
          </a:p>
          <a:p>
            <a:r>
              <a:rPr lang="en-US" dirty="0" smtClean="0"/>
              <a:t>It involves lots of slicing (and has comments) so it is a good exercise</a:t>
            </a:r>
            <a:endParaRPr lang="en-US" dirty="0"/>
          </a:p>
        </p:txBody>
      </p:sp>
    </p:spTree>
    <p:extLst>
      <p:ext uri="{BB962C8B-B14F-4D97-AF65-F5344CB8AC3E}">
        <p14:creationId xmlns:p14="http://schemas.microsoft.com/office/powerpoint/2010/main" val="11128865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err="1" smtClean="0"/>
              <a:t>Os</a:t>
            </a:r>
            <a:r>
              <a:rPr lang="en-US" dirty="0" smtClean="0"/>
              <a:t> module</a:t>
            </a:r>
            <a:endParaRPr lang="en-US" dirty="0"/>
          </a:p>
        </p:txBody>
      </p:sp>
    </p:spTree>
    <p:extLst>
      <p:ext uri="{BB962C8B-B14F-4D97-AF65-F5344CB8AC3E}">
        <p14:creationId xmlns:p14="http://schemas.microsoft.com/office/powerpoint/2010/main" val="4294114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14.1</a:t>
            </a:r>
            <a:endParaRPr lang="en-US" dirty="0"/>
          </a:p>
        </p:txBody>
      </p:sp>
      <p:pic>
        <p:nvPicPr>
          <p:cNvPr id="4" name="Picture 2" descr="Code has 30 lines. The code reads as follows. Line 1. 1 hash prompt for three values colon input file comma output file comma search string period. Line 2. 2 hash search for the string in the input file comma write results to the. Line 3. 3 hash output file. Line 4. 4. Line 5. 5 import s y s. Line 6. 6 d e f process underscore file left parentheses I underscore file comma o underscore file comma a underscore s t r right parentheses colon. Line 7, indented once. 7 quote quote quote if the a underscore s t r is in a line of I right parentheses file comma add stars. Line 8, indented once. 8 to the a underscore s t r in line comma write it out with the. Line 9, indented once. 9 line number to o underscore file quote quote quote. Line 10, indented once. 10 line underscore count underscore I n t equals 1. Line 11, indented once. 11 for line underscore s t r in I underscore file colon. Line 12, indented twice. 12 if a underscore s t r in line underscore s t r colon. Line 13, indented three times. 13 new underscore line underscore s t r equals line underscore s t r period replace left parentheses a underscore s t r comma quote asterisk asterisk asterisk quote  plus a underscore s t r right parentheses. Line 14, indented three times. 14 print left parentheses quote Line left brace right brace colon left brace right brace quote period format left parentheses line underscore count underscore I n t comma new underscore line underscore s t r right parentheses comma back slash. Line 15, indented four times. 15 file equals o underscore file right parentheses. Line 16, indented twice. 16 line underscore count underscore I n t plus equals 1. Line 17. 17. Line 18. 18 try colon. Line 19, indented once. 19 in underscore file underscore s t r equals input left parentheses double quote File to search colon double quote right parentheses. Line 20, indented once. 20 in underscore file equals open left parentheses in underscore file underscore s t r comma quote r quote comma encoding equals quote u t f underscore 8 quote right parentheses. Line 21. 21 except I O Error colon. Line 22, indented once. 22 print left parentheses quote left brace right brace is a bad file name quote period format left parentheses in underscore file underscore s t r right parentheses right parentheses. Line 23, indented once. 23 s y s period exit left parentheses right parentheses. Line 24. 24. Line 25. 25 out underscore file underscore s t r equals input left parentheses double quote file to write results to colon double quote right parentheses. Line 26. 26 out underscore file equals open left parentheses out underscore file underscore s t r comma quote w quote right parentheses. Line 27. 27 search underscore s t r equals input left parentheses double quote Search for what string colon double quote right parentheses. Line 28. 28 process underscore file left parentheses in underscore file comma out underscore file comma search underscore s t r right parentheses. Line 29. 29 in underscore file period close left parentheses right parentheses. Line 30. 30 out underscore file period close left parentheses right parentheses. "/>
          <p:cNvPicPr>
            <a:picLocks noGrp="1" noChangeAspect="1"/>
          </p:cNvPicPr>
          <p:nvPr>
            <p:ph sz="quarter" idx="4294967295"/>
          </p:nvPr>
        </p:nvPicPr>
        <p:blipFill>
          <a:blip r:embed="rId2"/>
          <a:stretch>
            <a:fillRect/>
          </a:stretch>
        </p:blipFill>
        <p:spPr>
          <a:xfrm>
            <a:off x="1860550" y="1626360"/>
            <a:ext cx="5422900" cy="4665662"/>
          </a:xfrm>
        </p:spPr>
      </p:pic>
    </p:spTree>
    <p:extLst>
      <p:ext uri="{BB962C8B-B14F-4D97-AF65-F5344CB8AC3E}">
        <p14:creationId xmlns:p14="http://schemas.microsoft.com/office/powerpoint/2010/main" val="18606849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itle 1"/>
          <p:cNvSpPr>
            <a:spLocks noGrp="1" noChangeArrowheads="1"/>
          </p:cNvSpPr>
          <p:nvPr>
            <p:ph type="title"/>
          </p:nvPr>
        </p:nvSpPr>
        <p:spPr/>
        <p:txBody>
          <a:bodyPr/>
          <a:lstStyle/>
          <a:p>
            <a:r>
              <a:rPr lang="en-US" dirty="0" smtClean="0"/>
              <a:t>What is the </a:t>
            </a:r>
            <a:r>
              <a:rPr lang="en-US" dirty="0" err="1" smtClean="0"/>
              <a:t>Os</a:t>
            </a:r>
            <a:r>
              <a:rPr lang="en-US" dirty="0" smtClean="0"/>
              <a:t> </a:t>
            </a:r>
            <a:r>
              <a:rPr lang="en-US" dirty="0"/>
              <a:t>M</a:t>
            </a:r>
            <a:r>
              <a:rPr lang="en-US" dirty="0" smtClean="0"/>
              <a:t>odule</a:t>
            </a:r>
            <a:endParaRPr lang="en-US" dirty="0"/>
          </a:p>
        </p:txBody>
      </p:sp>
      <p:sp>
        <p:nvSpPr>
          <p:cNvPr id="48132" name="Content Placeholder 2"/>
          <p:cNvSpPr>
            <a:spLocks noGrp="1" noChangeArrowheads="1"/>
          </p:cNvSpPr>
          <p:nvPr>
            <p:ph idx="1"/>
          </p:nvPr>
        </p:nvSpPr>
        <p:spPr/>
        <p:txBody>
          <a:bodyPr/>
          <a:lstStyle/>
          <a:p>
            <a:r>
              <a:rPr lang="en-US" dirty="0" smtClean="0"/>
              <a:t>The </a:t>
            </a:r>
            <a:r>
              <a:rPr lang="en-US" dirty="0" err="1" smtClean="0">
                <a:solidFill>
                  <a:srgbClr val="660066"/>
                </a:solidFill>
                <a:latin typeface="Courier New"/>
                <a:cs typeface="Courier New"/>
              </a:rPr>
              <a:t>os</a:t>
            </a:r>
            <a:r>
              <a:rPr lang="en-US" dirty="0" smtClean="0"/>
              <a:t> module in Python is an interface between the operating system and the Python language.</a:t>
            </a:r>
          </a:p>
          <a:p>
            <a:r>
              <a:rPr lang="en-US" dirty="0" smtClean="0"/>
              <a:t>As such, it has many sub-functionalities dealing with various aspects.</a:t>
            </a:r>
          </a:p>
          <a:p>
            <a:r>
              <a:rPr lang="en-US" dirty="0" smtClean="0"/>
              <a:t>We will look mostly at the file related stuff</a:t>
            </a:r>
            <a:endParaRPr lang="en-US" dirty="0"/>
          </a:p>
        </p:txBody>
      </p:sp>
    </p:spTree>
    <p:extLst>
      <p:ext uri="{BB962C8B-B14F-4D97-AF65-F5344CB8AC3E}">
        <p14:creationId xmlns:p14="http://schemas.microsoft.com/office/powerpoint/2010/main" val="10790620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itle 1"/>
          <p:cNvSpPr>
            <a:spLocks noGrp="1" noChangeArrowheads="1"/>
          </p:cNvSpPr>
          <p:nvPr>
            <p:ph type="title"/>
          </p:nvPr>
        </p:nvSpPr>
        <p:spPr/>
        <p:txBody>
          <a:bodyPr/>
          <a:lstStyle/>
          <a:p>
            <a:r>
              <a:rPr lang="en-US" smtClean="0"/>
              <a:t>What is a directory/folder?</a:t>
            </a:r>
            <a:endParaRPr lang="en-US"/>
          </a:p>
        </p:txBody>
      </p:sp>
      <p:sp>
        <p:nvSpPr>
          <p:cNvPr id="49156" name="Content Placeholder 2"/>
          <p:cNvSpPr>
            <a:spLocks noGrp="1" noChangeArrowheads="1"/>
          </p:cNvSpPr>
          <p:nvPr>
            <p:ph idx="1"/>
          </p:nvPr>
        </p:nvSpPr>
        <p:spPr/>
        <p:txBody>
          <a:bodyPr/>
          <a:lstStyle/>
          <a:p>
            <a:r>
              <a:rPr lang="en-US" dirty="0" smtClean="0"/>
              <a:t>Whether in Windows, Linux or on OS X, all OS</a:t>
            </a:r>
            <a:r>
              <a:rPr lang="fr-FR" dirty="0" smtClean="0"/>
              <a:t>'</a:t>
            </a:r>
            <a:r>
              <a:rPr lang="en-US" dirty="0" smtClean="0"/>
              <a:t>s maintain a </a:t>
            </a:r>
            <a:r>
              <a:rPr lang="en-US" b="1" dirty="0" smtClean="0"/>
              <a:t>directory structure</a:t>
            </a:r>
            <a:r>
              <a:rPr lang="en-US" dirty="0" smtClean="0"/>
              <a:t>.</a:t>
            </a:r>
          </a:p>
          <a:p>
            <a:r>
              <a:rPr lang="en-US" dirty="0" smtClean="0"/>
              <a:t>A directory is a container of files or other directories</a:t>
            </a:r>
          </a:p>
          <a:p>
            <a:r>
              <a:rPr lang="en-US" dirty="0" smtClean="0"/>
              <a:t>These directories are arranged in a hierarchy or tree</a:t>
            </a:r>
          </a:p>
          <a:p>
            <a:pPr lvl="1"/>
            <a:r>
              <a:rPr lang="en-US" dirty="0" smtClean="0"/>
              <a:t>remember hierarchy from chapter 12</a:t>
            </a:r>
            <a:endParaRPr lang="en-US" dirty="0"/>
          </a:p>
        </p:txBody>
      </p:sp>
    </p:spTree>
    <p:extLst>
      <p:ext uri="{BB962C8B-B14F-4D97-AF65-F5344CB8AC3E}">
        <p14:creationId xmlns:p14="http://schemas.microsoft.com/office/powerpoint/2010/main" val="32092540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1"/>
          <p:cNvSpPr>
            <a:spLocks noGrp="1" noChangeArrowheads="1"/>
          </p:cNvSpPr>
          <p:nvPr>
            <p:ph type="title"/>
          </p:nvPr>
        </p:nvSpPr>
        <p:spPr/>
        <p:txBody>
          <a:bodyPr/>
          <a:lstStyle/>
          <a:p>
            <a:r>
              <a:rPr lang="en-US" smtClean="0"/>
              <a:t>Computer Science tree</a:t>
            </a:r>
            <a:endParaRPr lang="en-US" dirty="0"/>
          </a:p>
        </p:txBody>
      </p:sp>
      <p:sp>
        <p:nvSpPr>
          <p:cNvPr id="50180" name="Content Placeholder 2"/>
          <p:cNvSpPr>
            <a:spLocks noGrp="1" noChangeArrowheads="1"/>
          </p:cNvSpPr>
          <p:nvPr>
            <p:ph idx="1"/>
          </p:nvPr>
        </p:nvSpPr>
        <p:spPr/>
        <p:txBody>
          <a:bodyPr/>
          <a:lstStyle/>
          <a:p>
            <a:r>
              <a:rPr lang="en-US" dirty="0" smtClean="0"/>
              <a:t>it has a root node, with branch nodes, ends in leaf nodes</a:t>
            </a:r>
          </a:p>
          <a:p>
            <a:r>
              <a:rPr lang="en-US" dirty="0" smtClean="0"/>
              <a:t>the directory structure is hierarchy (tree)</a:t>
            </a:r>
            <a:endParaRPr lang="en-US" dirty="0"/>
          </a:p>
        </p:txBody>
      </p:sp>
      <p:pic>
        <p:nvPicPr>
          <p:cNvPr id="3" name="Picture 2" descr="A directory tree with path, punch, python, e x 1 period p y, marked with arrows. Top of tree has root forward slash. Branches read left to right as Punch, embody, smith. Embody and smith extend out to leaves of tree. Punch has two more branches. Left to right read as python, docs. From python, leaves of tree extend, left to right as. Ex 1 period p y, ex 2 period p y, one period t x. From Docs leaves of tree extent, left to right as two period t x t, three period t x t."/>
          <p:cNvPicPr>
            <a:picLocks noChangeAspect="1"/>
          </p:cNvPicPr>
          <p:nvPr/>
        </p:nvPicPr>
        <p:blipFill>
          <a:blip r:embed="rId2"/>
          <a:stretch>
            <a:fillRect/>
          </a:stretch>
        </p:blipFill>
        <p:spPr>
          <a:xfrm>
            <a:off x="1887643" y="3158838"/>
            <a:ext cx="5368713" cy="2590800"/>
          </a:xfrm>
          <a:prstGeom prst="rect">
            <a:avLst/>
          </a:prstGeom>
        </p:spPr>
      </p:pic>
    </p:spTree>
    <p:extLst>
      <p:ext uri="{BB962C8B-B14F-4D97-AF65-F5344CB8AC3E}">
        <p14:creationId xmlns:p14="http://schemas.microsoft.com/office/powerpoint/2010/main" val="421894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p:cNvSpPr>
            <a:spLocks noGrp="1" noChangeArrowheads="1"/>
          </p:cNvSpPr>
          <p:nvPr>
            <p:ph type="title"/>
          </p:nvPr>
        </p:nvSpPr>
        <p:spPr/>
        <p:txBody>
          <a:bodyPr/>
          <a:lstStyle/>
          <a:p>
            <a:r>
              <a:rPr lang="en-US" smtClean="0"/>
              <a:t>Directory tree</a:t>
            </a:r>
            <a:endParaRPr lang="en-US"/>
          </a:p>
        </p:txBody>
      </p:sp>
      <p:sp>
        <p:nvSpPr>
          <p:cNvPr id="51204" name="Content Placeholder 2"/>
          <p:cNvSpPr>
            <a:spLocks noGrp="1" noChangeArrowheads="1"/>
          </p:cNvSpPr>
          <p:nvPr>
            <p:ph idx="1"/>
          </p:nvPr>
        </p:nvSpPr>
        <p:spPr/>
        <p:txBody>
          <a:bodyPr/>
          <a:lstStyle/>
          <a:p>
            <a:r>
              <a:rPr lang="en-US" dirty="0" smtClean="0"/>
              <a:t>Directories can be organized in a hierarchy, with the root directory and subsequent branch and leaf directories</a:t>
            </a:r>
          </a:p>
          <a:p>
            <a:r>
              <a:rPr lang="en-US" dirty="0" smtClean="0"/>
              <a:t>Each directory can hold files or other directories</a:t>
            </a:r>
          </a:p>
          <a:p>
            <a:r>
              <a:rPr lang="en-US" dirty="0" smtClean="0"/>
              <a:t>This allows for sub and super directories</a:t>
            </a:r>
          </a:p>
          <a:p>
            <a:pPr lvl="1"/>
            <a:r>
              <a:rPr lang="en-US" dirty="0" smtClean="0"/>
              <a:t>just like in subclass/superclass in chapter 12</a:t>
            </a:r>
            <a:endParaRPr lang="en-US" dirty="0"/>
          </a:p>
        </p:txBody>
      </p:sp>
    </p:spTree>
    <p:extLst>
      <p:ext uri="{BB962C8B-B14F-4D97-AF65-F5344CB8AC3E}">
        <p14:creationId xmlns:p14="http://schemas.microsoft.com/office/powerpoint/2010/main" val="796426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tle 1"/>
          <p:cNvSpPr>
            <a:spLocks noGrp="1" noChangeArrowheads="1"/>
          </p:cNvSpPr>
          <p:nvPr>
            <p:ph type="title"/>
          </p:nvPr>
        </p:nvSpPr>
        <p:spPr/>
        <p:txBody>
          <a:bodyPr/>
          <a:lstStyle/>
          <a:p>
            <a:r>
              <a:rPr lang="en-US" dirty="0" smtClean="0"/>
              <a:t> </a:t>
            </a:r>
            <a:r>
              <a:rPr lang="en-US" b="1" dirty="0" smtClean="0"/>
              <a:t>File Path </a:t>
            </a:r>
            <a:r>
              <a:rPr lang="en-US" dirty="0" smtClean="0"/>
              <a:t>Is A Path Through The Tree</a:t>
            </a:r>
            <a:endParaRPr lang="en-US" dirty="0"/>
          </a:p>
        </p:txBody>
      </p:sp>
      <p:sp>
        <p:nvSpPr>
          <p:cNvPr id="52228" name="Content Placeholder 2"/>
          <p:cNvSpPr>
            <a:spLocks noGrp="1" noChangeArrowheads="1"/>
          </p:cNvSpPr>
          <p:nvPr>
            <p:ph idx="1"/>
          </p:nvPr>
        </p:nvSpPr>
        <p:spPr/>
        <p:txBody>
          <a:bodyPr/>
          <a:lstStyle/>
          <a:p>
            <a:pPr marL="0" indent="0">
              <a:buNone/>
            </a:pPr>
            <a:r>
              <a:rPr lang="en-US" dirty="0" smtClean="0"/>
              <a:t>A path to a file is a path through the hierarchy to the node that contains a file</a:t>
            </a:r>
          </a:p>
          <a:p>
            <a:pPr marL="0" indent="0">
              <a:buNone/>
            </a:pPr>
            <a:r>
              <a:rPr lang="en-US" dirty="0" smtClean="0">
                <a:latin typeface="Courier New"/>
                <a:cs typeface="Courier New"/>
              </a:rPr>
              <a:t>/bill/python/code/</a:t>
            </a:r>
            <a:r>
              <a:rPr lang="en-US" dirty="0" err="1" smtClean="0">
                <a:latin typeface="Courier New"/>
                <a:cs typeface="Courier New"/>
              </a:rPr>
              <a:t>myCode.py</a:t>
            </a:r>
            <a:endParaRPr lang="en-US" dirty="0" smtClean="0">
              <a:latin typeface="Courier New"/>
              <a:cs typeface="Courier New"/>
            </a:endParaRPr>
          </a:p>
          <a:p>
            <a:pPr lvl="1"/>
            <a:r>
              <a:rPr lang="en-US" dirty="0" smtClean="0"/>
              <a:t>path is from the root node /, to the bill directory, to the python directory, to the code directory where the file </a:t>
            </a:r>
            <a:r>
              <a:rPr lang="en-US" dirty="0" err="1" smtClean="0"/>
              <a:t>myCode.py</a:t>
            </a:r>
            <a:r>
              <a:rPr lang="en-US" dirty="0" smtClean="0"/>
              <a:t> resides</a:t>
            </a:r>
            <a:endParaRPr lang="en-US" dirty="0"/>
          </a:p>
        </p:txBody>
      </p:sp>
    </p:spTree>
    <p:extLst>
      <p:ext uri="{BB962C8B-B14F-4D97-AF65-F5344CB8AC3E}">
        <p14:creationId xmlns:p14="http://schemas.microsoft.com/office/powerpoint/2010/main" val="26987506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noChangeArrowheads="1"/>
          </p:cNvSpPr>
          <p:nvPr>
            <p:ph type="title"/>
          </p:nvPr>
        </p:nvSpPr>
        <p:spPr/>
        <p:txBody>
          <a:bodyPr/>
          <a:lstStyle/>
          <a:p>
            <a:r>
              <a:rPr lang="en-US" dirty="0" smtClean="0"/>
              <a:t>The </a:t>
            </a:r>
            <a:r>
              <a:rPr lang="en-US" dirty="0" smtClean="0">
                <a:solidFill>
                  <a:srgbClr val="660066"/>
                </a:solidFill>
                <a:latin typeface="Courier New"/>
                <a:cs typeface="Courier New"/>
              </a:rPr>
              <a:t>/</a:t>
            </a:r>
            <a:r>
              <a:rPr lang="en-US" dirty="0" smtClean="0"/>
              <a:t> in </a:t>
            </a:r>
            <a:r>
              <a:rPr lang="en-US" dirty="0"/>
              <a:t>a</a:t>
            </a:r>
            <a:r>
              <a:rPr lang="en-US" dirty="0" smtClean="0"/>
              <a:t> Path</a:t>
            </a:r>
            <a:endParaRPr lang="en-US" dirty="0"/>
          </a:p>
        </p:txBody>
      </p:sp>
      <p:sp>
        <p:nvSpPr>
          <p:cNvPr id="53252" name="Content Placeholder 2"/>
          <p:cNvSpPr>
            <a:spLocks noGrp="1" noChangeArrowheads="1"/>
          </p:cNvSpPr>
          <p:nvPr>
            <p:ph idx="1"/>
          </p:nvPr>
        </p:nvSpPr>
        <p:spPr>
          <a:xfrm>
            <a:off x="457200" y="1600200"/>
            <a:ext cx="4267200" cy="4525963"/>
          </a:xfrm>
        </p:spPr>
        <p:txBody>
          <a:bodyPr/>
          <a:lstStyle/>
          <a:p>
            <a:r>
              <a:rPr lang="en-US" dirty="0" smtClean="0"/>
              <a:t>think of</a:t>
            </a:r>
            <a:r>
              <a:rPr lang="en-US" dirty="0" smtClean="0">
                <a:solidFill>
                  <a:srgbClr val="660066"/>
                </a:solidFill>
                <a:latin typeface="Courier New"/>
                <a:cs typeface="Courier New"/>
              </a:rPr>
              <a:t> / </a:t>
            </a:r>
            <a:r>
              <a:rPr lang="en-US" dirty="0" smtClean="0"/>
              <a:t>as an operator, showing something is a directory</a:t>
            </a:r>
          </a:p>
          <a:p>
            <a:r>
              <a:rPr lang="en-US" dirty="0" smtClean="0"/>
              <a:t>follow the path, the leaf is either a directory or file</a:t>
            </a:r>
            <a:endParaRPr lang="en-US" dirty="0"/>
          </a:p>
        </p:txBody>
      </p:sp>
      <p:pic>
        <p:nvPicPr>
          <p:cNvPr id="3" name="Picture 2" descr="A directory tree with path, forward slash bill, forward slash Fred, marked with arrows. Forward slash Bill extends to branch forward slash python. Forward slash Fred extends to leaves. Forward slash Python extends to leaves forward slash code and blank."/>
          <p:cNvPicPr>
            <a:picLocks noChangeAspect="1"/>
          </p:cNvPicPr>
          <p:nvPr/>
        </p:nvPicPr>
        <p:blipFill>
          <a:blip r:embed="rId2"/>
          <a:stretch>
            <a:fillRect/>
          </a:stretch>
        </p:blipFill>
        <p:spPr>
          <a:xfrm>
            <a:off x="5071469" y="1817426"/>
            <a:ext cx="2908044" cy="3493311"/>
          </a:xfrm>
          <a:prstGeom prst="rect">
            <a:avLst/>
          </a:prstGeom>
        </p:spPr>
      </p:pic>
    </p:spTree>
    <p:extLst>
      <p:ext uri="{BB962C8B-B14F-4D97-AF65-F5344CB8AC3E}">
        <p14:creationId xmlns:p14="http://schemas.microsoft.com/office/powerpoint/2010/main" val="12565911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noChangeArrowheads="1"/>
          </p:cNvSpPr>
          <p:nvPr>
            <p:ph type="title"/>
          </p:nvPr>
        </p:nvSpPr>
        <p:spPr/>
        <p:txBody>
          <a:bodyPr/>
          <a:lstStyle/>
          <a:p>
            <a:r>
              <a:rPr lang="en-US" dirty="0" smtClean="0"/>
              <a:t>A Path String</a:t>
            </a:r>
            <a:endParaRPr lang="en-US" dirty="0"/>
          </a:p>
        </p:txBody>
      </p:sp>
      <p:sp>
        <p:nvSpPr>
          <p:cNvPr id="54276" name="Content Placeholder 2"/>
          <p:cNvSpPr>
            <a:spLocks noGrp="1" noChangeArrowheads="1"/>
          </p:cNvSpPr>
          <p:nvPr>
            <p:ph idx="1"/>
          </p:nvPr>
        </p:nvSpPr>
        <p:spPr/>
        <p:txBody>
          <a:bodyPr/>
          <a:lstStyle/>
          <a:p>
            <a:r>
              <a:rPr lang="en-US" dirty="0" smtClean="0"/>
              <a:t>a valid path string for python is a string which indicates a valid path in the directory structure</a:t>
            </a:r>
          </a:p>
          <a:p>
            <a:r>
              <a:rPr lang="en-US" dirty="0" smtClean="0"/>
              <a:t>Thus </a:t>
            </a:r>
            <a:r>
              <a:rPr lang="fr-FR" sz="2800" dirty="0" smtClean="0">
                <a:latin typeface="Courier New"/>
                <a:cs typeface="Courier New"/>
              </a:rPr>
              <a:t>'</a:t>
            </a:r>
            <a:r>
              <a:rPr lang="en-US" sz="2800" dirty="0" smtClean="0">
                <a:latin typeface="Courier New"/>
                <a:cs typeface="Courier New"/>
              </a:rPr>
              <a:t>/Users/bill/python/code.py</a:t>
            </a:r>
            <a:r>
              <a:rPr lang="fr-FR" sz="2800" dirty="0" smtClean="0">
                <a:latin typeface="Courier New"/>
                <a:cs typeface="Courier New"/>
              </a:rPr>
              <a:t>'</a:t>
            </a:r>
            <a:r>
              <a:rPr lang="en-US" dirty="0" smtClean="0"/>
              <a:t>is a valid path string</a:t>
            </a:r>
            <a:endParaRPr lang="en-US" dirty="0"/>
          </a:p>
        </p:txBody>
      </p:sp>
    </p:spTree>
    <p:extLst>
      <p:ext uri="{BB962C8B-B14F-4D97-AF65-F5344CB8AC3E}">
        <p14:creationId xmlns:p14="http://schemas.microsoft.com/office/powerpoint/2010/main" val="39668529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itle 1"/>
          <p:cNvSpPr>
            <a:spLocks noGrp="1" noChangeArrowheads="1"/>
          </p:cNvSpPr>
          <p:nvPr>
            <p:ph type="title"/>
          </p:nvPr>
        </p:nvSpPr>
        <p:spPr/>
        <p:txBody>
          <a:bodyPr/>
          <a:lstStyle/>
          <a:p>
            <a:pPr eaLnBrk="1" hangingPunct="1"/>
            <a:r>
              <a:rPr lang="en-US" dirty="0" smtClean="0">
                <a:ea typeface="ＭＳ Ｐゴシック" pitchFamily="-107" charset="-128"/>
                <a:cs typeface="ＭＳ Ｐゴシック" pitchFamily="-107" charset="-128"/>
              </a:rPr>
              <a:t>Different </a:t>
            </a:r>
            <a:r>
              <a:rPr lang="fr-FR" dirty="0" smtClean="0">
                <a:ea typeface="ＭＳ Ｐゴシック" pitchFamily="-107" charset="-128"/>
                <a:cs typeface="ＭＳ Ｐゴシック" pitchFamily="-107" charset="-128"/>
              </a:rPr>
              <a:t>'</a:t>
            </a:r>
            <a:r>
              <a:rPr lang="en-US" dirty="0" smtClean="0">
                <a:ea typeface="ＭＳ Ｐゴシック" pitchFamily="-107" charset="-128"/>
                <a:cs typeface="ＭＳ Ｐゴシック" pitchFamily="-107" charset="-128"/>
              </a:rPr>
              <a:t>Paths</a:t>
            </a:r>
            <a:r>
              <a:rPr lang="fr-FR" dirty="0" smtClean="0">
                <a:ea typeface="ＭＳ Ｐゴシック" pitchFamily="-107" charset="-128"/>
                <a:cs typeface="ＭＳ Ｐゴシック" pitchFamily="-107" charset="-128"/>
              </a:rPr>
              <a:t>'</a:t>
            </a:r>
            <a:r>
              <a:rPr lang="en-US" dirty="0" smtClean="0">
                <a:ea typeface="ＭＳ Ｐゴシック" pitchFamily="-107" charset="-128"/>
                <a:cs typeface="ＭＳ Ｐゴシック" pitchFamily="-107" charset="-128"/>
              </a:rPr>
              <a:t> </a:t>
            </a:r>
            <a:r>
              <a:rPr lang="en-US" dirty="0">
                <a:ea typeface="ＭＳ Ｐゴシック" pitchFamily="-107" charset="-128"/>
                <a:cs typeface="ＭＳ Ｐゴシック" pitchFamily="-107" charset="-128"/>
              </a:rPr>
              <a:t>for </a:t>
            </a:r>
            <a:r>
              <a:rPr lang="en-US" dirty="0" smtClean="0">
                <a:ea typeface="ＭＳ Ｐゴシック" pitchFamily="-107" charset="-128"/>
                <a:cs typeface="ＭＳ Ｐゴシック" pitchFamily="-107" charset="-128"/>
              </a:rPr>
              <a:t>Different </a:t>
            </a:r>
            <a:r>
              <a:rPr lang="en-US" dirty="0" err="1" smtClean="0">
                <a:ea typeface="ＭＳ Ｐゴシック" pitchFamily="-107" charset="-128"/>
                <a:cs typeface="ＭＳ Ｐゴシック" pitchFamily="-107" charset="-128"/>
              </a:rPr>
              <a:t>Os</a:t>
            </a:r>
            <a:endParaRPr lang="en-US" dirty="0">
              <a:ea typeface="ＭＳ Ｐゴシック" pitchFamily="-107" charset="-128"/>
              <a:cs typeface="ＭＳ Ｐゴシック" pitchFamily="-107" charset="-128"/>
            </a:endParaRPr>
          </a:p>
        </p:txBody>
      </p:sp>
      <p:sp>
        <p:nvSpPr>
          <p:cNvPr id="55300" name="Content Placeholder 2"/>
          <p:cNvSpPr>
            <a:spLocks noGrp="1" noChangeArrowheads="1"/>
          </p:cNvSpPr>
          <p:nvPr>
            <p:ph idx="1"/>
          </p:nvPr>
        </p:nvSpPr>
        <p:spPr/>
        <p:txBody>
          <a:bodyPr/>
          <a:lstStyle/>
          <a:p>
            <a:pPr eaLnBrk="1" hangingPunct="1"/>
            <a:r>
              <a:rPr lang="en-US" dirty="0">
                <a:ea typeface="ＭＳ Ｐゴシック" pitchFamily="-107" charset="-128"/>
                <a:cs typeface="ＭＳ Ｐゴシック" pitchFamily="-107" charset="-128"/>
              </a:rPr>
              <a:t>It turns out that each OS has its own way of specifying a path</a:t>
            </a:r>
          </a:p>
          <a:p>
            <a:pPr lvl="1" eaLnBrk="1" hangingPunct="1"/>
            <a:r>
              <a:rPr lang="en-US" dirty="0"/>
              <a:t>C:\bill\python\</a:t>
            </a:r>
            <a:r>
              <a:rPr lang="en-US" dirty="0" err="1"/>
              <a:t>myFile.py</a:t>
            </a:r>
            <a:endParaRPr lang="en-US" dirty="0"/>
          </a:p>
          <a:p>
            <a:pPr lvl="1" eaLnBrk="1" hangingPunct="1"/>
            <a:r>
              <a:rPr lang="en-US" dirty="0"/>
              <a:t>/Users/bill/python/</a:t>
            </a:r>
            <a:r>
              <a:rPr lang="en-US" dirty="0" err="1"/>
              <a:t>myFile.py</a:t>
            </a:r>
            <a:endParaRPr lang="en-US" dirty="0"/>
          </a:p>
          <a:p>
            <a:pPr eaLnBrk="1" hangingPunct="1"/>
            <a:r>
              <a:rPr lang="en-US" dirty="0">
                <a:ea typeface="ＭＳ Ｐゴシック" pitchFamily="-107" charset="-128"/>
                <a:cs typeface="ＭＳ Ｐゴシック" pitchFamily="-107" charset="-128"/>
              </a:rPr>
              <a:t>Nicely, </a:t>
            </a:r>
            <a:r>
              <a:rPr lang="en-US" dirty="0" smtClean="0">
                <a:ea typeface="ＭＳ Ｐゴシック" pitchFamily="-107" charset="-128"/>
                <a:cs typeface="ＭＳ Ｐゴシック" pitchFamily="-107" charset="-128"/>
              </a:rPr>
              <a:t>Python </a:t>
            </a:r>
            <a:r>
              <a:rPr lang="en-US" dirty="0">
                <a:ea typeface="ＭＳ Ｐゴシック" pitchFamily="-107" charset="-128"/>
                <a:cs typeface="ＭＳ Ｐゴシック" pitchFamily="-107" charset="-128"/>
              </a:rPr>
              <a:t>knows that and translates to the appropriate </a:t>
            </a:r>
            <a:r>
              <a:rPr lang="en-US" dirty="0" smtClean="0">
                <a:ea typeface="ＭＳ Ｐゴシック" pitchFamily="-107" charset="-128"/>
                <a:cs typeface="ＭＳ Ｐゴシック" pitchFamily="-107" charset="-128"/>
              </a:rPr>
              <a:t>OS</a:t>
            </a:r>
            <a:endParaRPr lang="en-US" dirty="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8857044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noChangeArrowheads="1"/>
          </p:cNvSpPr>
          <p:nvPr>
            <p:ph type="title"/>
          </p:nvPr>
        </p:nvSpPr>
        <p:spPr/>
        <p:txBody>
          <a:bodyPr/>
          <a:lstStyle/>
          <a:p>
            <a:r>
              <a:rPr lang="en-US" dirty="0" smtClean="0"/>
              <a:t>Two special directory names</a:t>
            </a:r>
            <a:endParaRPr lang="en-US" dirty="0"/>
          </a:p>
        </p:txBody>
      </p:sp>
      <p:sp>
        <p:nvSpPr>
          <p:cNvPr id="56324" name="Content Placeholder 2"/>
          <p:cNvSpPr>
            <a:spLocks noGrp="1" noChangeArrowheads="1"/>
          </p:cNvSpPr>
          <p:nvPr>
            <p:ph idx="1"/>
          </p:nvPr>
        </p:nvSpPr>
        <p:spPr/>
        <p:txBody>
          <a:bodyPr/>
          <a:lstStyle/>
          <a:p>
            <a:r>
              <a:rPr lang="en-US" dirty="0" smtClean="0"/>
              <a:t>The directory name </a:t>
            </a:r>
            <a:r>
              <a:rPr lang="fr-FR" dirty="0" smtClean="0">
                <a:solidFill>
                  <a:srgbClr val="2D2D8A"/>
                </a:solidFill>
                <a:latin typeface="Courier New"/>
                <a:cs typeface="Courier New"/>
              </a:rPr>
              <a:t>'</a:t>
            </a:r>
            <a:r>
              <a:rPr lang="en-US" dirty="0" smtClean="0">
                <a:solidFill>
                  <a:srgbClr val="2D2D8A"/>
                </a:solidFill>
                <a:latin typeface="Courier New"/>
                <a:cs typeface="Courier New"/>
              </a:rPr>
              <a:t>.</a:t>
            </a:r>
            <a:r>
              <a:rPr lang="fr-FR" dirty="0" smtClean="0">
                <a:solidFill>
                  <a:srgbClr val="2D2D8A"/>
                </a:solidFill>
                <a:latin typeface="Courier New"/>
                <a:cs typeface="Courier New"/>
              </a:rPr>
              <a:t>'</a:t>
            </a:r>
            <a:r>
              <a:rPr lang="en-US" dirty="0" smtClean="0">
                <a:solidFill>
                  <a:srgbClr val="2D2D8A"/>
                </a:solidFill>
                <a:latin typeface="Courier New"/>
                <a:cs typeface="Courier New"/>
              </a:rPr>
              <a:t> </a:t>
            </a:r>
            <a:r>
              <a:rPr lang="en-US" dirty="0" smtClean="0"/>
              <a:t>is shortcut for the name of the current directory you are in as you traverse the directory tree</a:t>
            </a:r>
          </a:p>
          <a:p>
            <a:r>
              <a:rPr lang="en-US" dirty="0" smtClean="0"/>
              <a:t>The directory name </a:t>
            </a:r>
            <a:r>
              <a:rPr lang="fr-FR" dirty="0" smtClean="0">
                <a:solidFill>
                  <a:srgbClr val="2D2D8A"/>
                </a:solidFill>
                <a:latin typeface="Courier New"/>
                <a:cs typeface="Courier New"/>
              </a:rPr>
              <a:t>'</a:t>
            </a:r>
            <a:r>
              <a:rPr lang="en-US" dirty="0" smtClean="0">
                <a:solidFill>
                  <a:srgbClr val="2D2D8A"/>
                </a:solidFill>
                <a:latin typeface="Courier New"/>
                <a:cs typeface="Courier New"/>
              </a:rPr>
              <a:t>..</a:t>
            </a:r>
            <a:r>
              <a:rPr lang="fr-FR" dirty="0" smtClean="0">
                <a:solidFill>
                  <a:srgbClr val="2D2D8A"/>
                </a:solidFill>
                <a:latin typeface="Courier New"/>
                <a:cs typeface="Courier New"/>
              </a:rPr>
              <a:t>'</a:t>
            </a:r>
            <a:r>
              <a:rPr lang="en-US" dirty="0" smtClean="0">
                <a:solidFill>
                  <a:srgbClr val="2D2D8A"/>
                </a:solidFill>
                <a:latin typeface="Courier New"/>
                <a:cs typeface="Courier New"/>
              </a:rPr>
              <a:t> </a:t>
            </a:r>
            <a:r>
              <a:rPr lang="en-US" dirty="0" smtClean="0"/>
              <a:t>is a shortcut for the name of the parent directory of the current directory you are in</a:t>
            </a:r>
            <a:endParaRPr lang="en-US" dirty="0"/>
          </a:p>
        </p:txBody>
      </p:sp>
    </p:spTree>
    <p:extLst>
      <p:ext uri="{BB962C8B-B14F-4D97-AF65-F5344CB8AC3E}">
        <p14:creationId xmlns:p14="http://schemas.microsoft.com/office/powerpoint/2010/main" val="11121234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t>
            </a:r>
            <a:r>
              <a:rPr lang="en-US" dirty="0" err="1"/>
              <a:t>Os</a:t>
            </a:r>
            <a:r>
              <a:rPr lang="en-US" dirty="0"/>
              <a:t> </a:t>
            </a:r>
            <a:r>
              <a:rPr lang="en-US" dirty="0" smtClean="0"/>
              <a:t>commands </a:t>
            </a:r>
            <a:r>
              <a:rPr lang="en-US" sz="2000" b="0" dirty="0" smtClean="0"/>
              <a:t>(1 of 2)</a:t>
            </a:r>
            <a:endParaRPr lang="en-US" b="0" dirty="0"/>
          </a:p>
        </p:txBody>
      </p:sp>
      <p:pic>
        <p:nvPicPr>
          <p:cNvPr id="8" name="Picture 7" descr="A line of code as follows. O s period get c w d left parenthesis right parenthesis."/>
          <p:cNvPicPr>
            <a:picLocks noChangeAspect="1"/>
          </p:cNvPicPr>
          <p:nvPr/>
        </p:nvPicPr>
        <p:blipFill>
          <a:blip r:embed="rId2"/>
          <a:stretch>
            <a:fillRect/>
          </a:stretch>
        </p:blipFill>
        <p:spPr>
          <a:xfrm>
            <a:off x="435365" y="1684726"/>
            <a:ext cx="2889726" cy="661048"/>
          </a:xfrm>
          <a:prstGeom prst="rect">
            <a:avLst/>
          </a:prstGeom>
        </p:spPr>
      </p:pic>
      <p:sp>
        <p:nvSpPr>
          <p:cNvPr id="3" name="Text Placeholder 2"/>
          <p:cNvSpPr>
            <a:spLocks noGrp="1"/>
          </p:cNvSpPr>
          <p:nvPr>
            <p:ph type="body" idx="1"/>
          </p:nvPr>
        </p:nvSpPr>
        <p:spPr>
          <a:xfrm>
            <a:off x="457200" y="2271831"/>
            <a:ext cx="7861852" cy="441369"/>
          </a:xfrm>
        </p:spPr>
        <p:txBody>
          <a:bodyPr/>
          <a:lstStyle/>
          <a:p>
            <a:pPr marL="0" indent="0">
              <a:buNone/>
            </a:pPr>
            <a:r>
              <a:rPr lang="en-US" sz="2400" dirty="0"/>
              <a:t>Returns the full path of the current working directory</a:t>
            </a:r>
          </a:p>
        </p:txBody>
      </p:sp>
      <p:pic>
        <p:nvPicPr>
          <p:cNvPr id="10" name="Picture 9" descr=" A line of code as follows. O s period c h d I r left parenthesis path underscore s t r right parenthesis."/>
          <p:cNvPicPr>
            <a:picLocks noChangeAspect="1"/>
          </p:cNvPicPr>
          <p:nvPr/>
        </p:nvPicPr>
        <p:blipFill>
          <a:blip r:embed="rId3"/>
          <a:stretch>
            <a:fillRect/>
          </a:stretch>
        </p:blipFill>
        <p:spPr>
          <a:xfrm>
            <a:off x="435365" y="2817169"/>
            <a:ext cx="4078577" cy="640135"/>
          </a:xfrm>
          <a:prstGeom prst="rect">
            <a:avLst/>
          </a:prstGeom>
        </p:spPr>
      </p:pic>
      <p:sp>
        <p:nvSpPr>
          <p:cNvPr id="4" name="Text Placeholder 3"/>
          <p:cNvSpPr>
            <a:spLocks noGrp="1"/>
          </p:cNvSpPr>
          <p:nvPr>
            <p:ph type="body" idx="2"/>
          </p:nvPr>
        </p:nvSpPr>
        <p:spPr>
          <a:xfrm>
            <a:off x="435364" y="3330401"/>
            <a:ext cx="8251436" cy="514235"/>
          </a:xfrm>
        </p:spPr>
        <p:txBody>
          <a:bodyPr/>
          <a:lstStyle/>
          <a:p>
            <a:pPr marL="0" lvl="1" indent="0">
              <a:buNone/>
            </a:pPr>
            <a:r>
              <a:rPr lang="en-US" sz="2400" dirty="0"/>
              <a:t>Change the current directory to the path provided</a:t>
            </a:r>
          </a:p>
        </p:txBody>
      </p:sp>
      <p:pic>
        <p:nvPicPr>
          <p:cNvPr id="13" name="Picture 12" descr="A line of code as follows. O s period list dir left parenthesis path underscore s t rright parenthesis."/>
          <p:cNvPicPr>
            <a:picLocks noChangeAspect="1"/>
          </p:cNvPicPr>
          <p:nvPr/>
        </p:nvPicPr>
        <p:blipFill>
          <a:blip r:embed="rId4"/>
          <a:stretch>
            <a:fillRect/>
          </a:stretch>
        </p:blipFill>
        <p:spPr>
          <a:xfrm>
            <a:off x="457200" y="4141769"/>
            <a:ext cx="4444369" cy="640135"/>
          </a:xfrm>
          <a:prstGeom prst="rect">
            <a:avLst/>
          </a:prstGeom>
        </p:spPr>
      </p:pic>
      <p:sp>
        <p:nvSpPr>
          <p:cNvPr id="5" name="Text Placeholder 4"/>
          <p:cNvSpPr>
            <a:spLocks noGrp="1"/>
          </p:cNvSpPr>
          <p:nvPr>
            <p:ph type="body" idx="12"/>
          </p:nvPr>
        </p:nvSpPr>
        <p:spPr>
          <a:xfrm>
            <a:off x="435365" y="4636099"/>
            <a:ext cx="8229600" cy="912645"/>
          </a:xfrm>
        </p:spPr>
        <p:txBody>
          <a:bodyPr/>
          <a:lstStyle/>
          <a:p>
            <a:pPr marL="0" lvl="1" indent="0">
              <a:buNone/>
            </a:pPr>
            <a:r>
              <a:rPr lang="en-US" sz="2400" dirty="0">
                <a:solidFill>
                  <a:srgbClr val="000000"/>
                </a:solidFill>
              </a:rPr>
              <a:t>Return a list of the files and directories in the path (including '.')</a:t>
            </a:r>
          </a:p>
        </p:txBody>
      </p:sp>
    </p:spTree>
    <p:extLst>
      <p:ext uri="{BB962C8B-B14F-4D97-AF65-F5344CB8AC3E}">
        <p14:creationId xmlns:p14="http://schemas.microsoft.com/office/powerpoint/2010/main" val="2524820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 Searching for </a:t>
            </a:r>
            <a:r>
              <a:rPr lang="en-US" dirty="0" smtClean="0">
                <a:latin typeface="Courier New"/>
                <a:cs typeface="Courier New"/>
              </a:rPr>
              <a:t>"This"</a:t>
            </a:r>
            <a:endParaRPr lang="en-US" dirty="0">
              <a:latin typeface="Courier New"/>
              <a:cs typeface="Courier New"/>
            </a:endParaRPr>
          </a:p>
        </p:txBody>
      </p:sp>
      <p:pic>
        <p:nvPicPr>
          <p:cNvPr id="5" name="Picture 2" descr="A chart compares in file period t x t and out file period t x t code. Under the In file period t x t reads as follows. This is a test. This is only a test.  Do not pass go. Do not collect 200 dollars. Under out file period t x t reads as follows.  Line 1 colon asterisk asterisk asterisk This is a test. Line 2 colon asterisk asterisk asterisk This is only a test.   "/>
          <p:cNvPicPr>
            <a:picLocks noGrp="1" noChangeAspect="1"/>
          </p:cNvPicPr>
          <p:nvPr>
            <p:ph idx="1"/>
          </p:nvPr>
        </p:nvPicPr>
        <p:blipFill>
          <a:blip r:embed="rId2"/>
          <a:stretch>
            <a:fillRect/>
          </a:stretch>
        </p:blipFill>
        <p:spPr>
          <a:xfrm>
            <a:off x="677141" y="2743200"/>
            <a:ext cx="7684826" cy="2209800"/>
          </a:xfrm>
        </p:spPr>
      </p:pic>
    </p:spTree>
    <p:extLst>
      <p:ext uri="{BB962C8B-B14F-4D97-AF65-F5344CB8AC3E}">
        <p14:creationId xmlns:p14="http://schemas.microsoft.com/office/powerpoint/2010/main" val="16710434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t>
            </a:r>
            <a:r>
              <a:rPr lang="en-US" dirty="0" err="1" smtClean="0"/>
              <a:t>Os</a:t>
            </a:r>
            <a:r>
              <a:rPr lang="en-US" dirty="0" smtClean="0"/>
              <a:t> </a:t>
            </a:r>
            <a:r>
              <a:rPr lang="en-US" dirty="0"/>
              <a:t>commands </a:t>
            </a:r>
            <a:r>
              <a:rPr lang="en-US" sz="2000" b="0" dirty="0" smtClean="0"/>
              <a:t>(2 </a:t>
            </a:r>
            <a:r>
              <a:rPr lang="en-US" sz="2000" b="0" dirty="0"/>
              <a:t>of 2)</a:t>
            </a:r>
            <a:endParaRPr lang="en-US" dirty="0"/>
          </a:p>
        </p:txBody>
      </p:sp>
      <p:pic>
        <p:nvPicPr>
          <p:cNvPr id="4" name="Picture 2" descr="Code has 11 lines. The code reads as follows. Line 1. Right angle bracket right angle bracket right angle bracket import o s. Hash load the o s package. Line 2. right angle bracket right angle bracket right angle bracket o s period c h d I r left parentheses double quote forward slash punch forward slash python double quote right parentheses. Hash change to the example starting point. Line 3. Right angle bracket right angle bracket right angle bracket o s period get c w d left parentheses right parentheses. Hash check that we are there. Line 4. Quote forward slash punch forward slash python quote. Line 5. right angle bracket right angle bracket right angle bracket o s period list d I r left parentheses double quote period double quote right parentheses hash list contents of current directory comma indicated by double quote period double quote. Line 6. Left bracket quote e x 1 period p y quote comma quote e x 2 period p y quote comma quote one period t x t quote right bracket. Line 7. Right angle bracket right angle bracket right angle bracket d I r underscore list equals o s period list d I r left parentheses double quote period double quote right parentheses. Hash we can give that list a name. Line 8. Right angle bracket right angle bracket right angle bracket d I r underscore list. Line 9. Left bracket quote e x 1 period p y quote comma quote e x 2 period p y quote comma quote one period t x t quote right bracket. Line 10. Right angle bracket right angle bracket right angle bracket o s period list d I r left parentheses double quote forward slash punch double quote right parentheses. Hash list the contents at some path. Line 11. Left bracket quote D o c s quote comma quote python quote right bracket. "/>
          <p:cNvPicPr>
            <a:picLocks noChangeAspect="1"/>
          </p:cNvPicPr>
          <p:nvPr/>
        </p:nvPicPr>
        <p:blipFill>
          <a:blip r:embed="rId2"/>
          <a:stretch>
            <a:fillRect/>
          </a:stretch>
        </p:blipFill>
        <p:spPr>
          <a:xfrm>
            <a:off x="1017588" y="2368550"/>
            <a:ext cx="7108825" cy="2279650"/>
          </a:xfrm>
          <a:prstGeom prst="rect">
            <a:avLst/>
          </a:prstGeom>
          <a:noFill/>
          <a:ln>
            <a:noFill/>
          </a:ln>
        </p:spPr>
      </p:pic>
    </p:spTree>
    <p:extLst>
      <p:ext uri="{BB962C8B-B14F-4D97-AF65-F5344CB8AC3E}">
        <p14:creationId xmlns:p14="http://schemas.microsoft.com/office/powerpoint/2010/main" val="5923247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More </a:t>
            </a:r>
            <a:r>
              <a:rPr lang="en-US" dirty="0" err="1" smtClean="0"/>
              <a:t>Os</a:t>
            </a:r>
            <a:r>
              <a:rPr lang="en-US" dirty="0" smtClean="0"/>
              <a:t> </a:t>
            </a:r>
            <a:r>
              <a:rPr lang="en-US" dirty="0" smtClean="0"/>
              <a:t>Commands</a:t>
            </a:r>
            <a:endParaRPr lang="en-US" dirty="0"/>
          </a:p>
        </p:txBody>
      </p:sp>
      <p:pic>
        <p:nvPicPr>
          <p:cNvPr id="12" name="Picture 11" descr="A line of code as follows. O s period rename left parenthesis source underscore path underscore s t r comma d e s t underscore path underscore s t r right parenthesis."/>
          <p:cNvPicPr>
            <a:picLocks noChangeAspect="1"/>
          </p:cNvPicPr>
          <p:nvPr/>
        </p:nvPicPr>
        <p:blipFill>
          <a:blip r:embed="rId2"/>
          <a:stretch>
            <a:fillRect/>
          </a:stretch>
        </p:blipFill>
        <p:spPr>
          <a:xfrm>
            <a:off x="255811" y="1842940"/>
            <a:ext cx="8279086" cy="640135"/>
          </a:xfrm>
          <a:prstGeom prst="rect">
            <a:avLst/>
          </a:prstGeom>
        </p:spPr>
      </p:pic>
      <p:sp>
        <p:nvSpPr>
          <p:cNvPr id="3" name="Text Placeholder 2"/>
          <p:cNvSpPr>
            <a:spLocks noGrp="1"/>
          </p:cNvSpPr>
          <p:nvPr>
            <p:ph type="body" idx="1"/>
          </p:nvPr>
        </p:nvSpPr>
        <p:spPr>
          <a:xfrm>
            <a:off x="457200" y="2335262"/>
            <a:ext cx="4925291" cy="533399"/>
          </a:xfrm>
        </p:spPr>
        <p:txBody>
          <a:bodyPr/>
          <a:lstStyle/>
          <a:p>
            <a:pPr marL="0" indent="0">
              <a:buNone/>
            </a:pPr>
            <a:r>
              <a:rPr lang="en-US" dirty="0"/>
              <a:t>Renames a file or </a:t>
            </a:r>
            <a:r>
              <a:rPr lang="en-US" dirty="0" smtClean="0"/>
              <a:t>directory</a:t>
            </a:r>
            <a:endParaRPr lang="en-US" dirty="0"/>
          </a:p>
        </p:txBody>
      </p:sp>
      <p:pic>
        <p:nvPicPr>
          <p:cNvPr id="14" name="Picture 13" descr="A line of code as follows. O s period m k d I r left parenthesis path underscore s t r right parenthesis."/>
          <p:cNvPicPr>
            <a:picLocks noChangeAspect="1"/>
          </p:cNvPicPr>
          <p:nvPr/>
        </p:nvPicPr>
        <p:blipFill>
          <a:blip r:embed="rId3"/>
          <a:stretch>
            <a:fillRect/>
          </a:stretch>
        </p:blipFill>
        <p:spPr>
          <a:xfrm>
            <a:off x="255811" y="2883219"/>
            <a:ext cx="4078577" cy="640135"/>
          </a:xfrm>
          <a:prstGeom prst="rect">
            <a:avLst/>
          </a:prstGeom>
        </p:spPr>
      </p:pic>
      <p:sp>
        <p:nvSpPr>
          <p:cNvPr id="4" name="Text Placeholder 3"/>
          <p:cNvSpPr>
            <a:spLocks noGrp="1"/>
          </p:cNvSpPr>
          <p:nvPr>
            <p:ph type="body" idx="13"/>
          </p:nvPr>
        </p:nvSpPr>
        <p:spPr>
          <a:xfrm>
            <a:off x="4083626" y="2889441"/>
            <a:ext cx="4253842" cy="482215"/>
          </a:xfrm>
        </p:spPr>
        <p:txBody>
          <a:bodyPr/>
          <a:lstStyle/>
          <a:p>
            <a:pPr marL="0" indent="0">
              <a:buNone/>
            </a:pPr>
            <a:r>
              <a:rPr lang="en-US" dirty="0"/>
              <a:t>make a new directory. So</a:t>
            </a:r>
          </a:p>
        </p:txBody>
      </p:sp>
      <p:sp>
        <p:nvSpPr>
          <p:cNvPr id="17" name="Text Placeholder 7"/>
          <p:cNvSpPr/>
          <p:nvPr/>
        </p:nvSpPr>
        <p:spPr>
          <a:xfrm>
            <a:off x="602772" y="3312969"/>
            <a:ext cx="6636753" cy="461665"/>
          </a:xfrm>
          <a:prstGeom prst="rect">
            <a:avLst/>
          </a:prstGeom>
        </p:spPr>
        <p:txBody>
          <a:bodyPr wrap="none">
            <a:spAutoFit/>
          </a:bodyPr>
          <a:lstStyle/>
          <a:p>
            <a:r>
              <a:rPr lang="en-US" sz="2400" dirty="0" err="1">
                <a:latin typeface="Courier New" panose="02070309020205020404" pitchFamily="49" charset="0"/>
                <a:cs typeface="Courier New" panose="02070309020205020404" pitchFamily="49" charset="0"/>
              </a:rPr>
              <a:t>os.mkdir</a:t>
            </a:r>
            <a:r>
              <a:rPr lang="en-US" sz="2400" dirty="0">
                <a:latin typeface="Courier New" panose="02070309020205020404" pitchFamily="49" charset="0"/>
                <a:cs typeface="Courier New" panose="02070309020205020404" pitchFamily="49" charset="0"/>
              </a:rPr>
              <a:t>(</a:t>
            </a:r>
            <a:r>
              <a:rPr lang="fr-FR" sz="24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/Users/bill/python/new</a:t>
            </a:r>
            <a:r>
              <a:rPr lang="fr-FR" sz="24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p>
        </p:txBody>
      </p:sp>
      <p:sp>
        <p:nvSpPr>
          <p:cNvPr id="5" name="Text Placeholder 4"/>
          <p:cNvSpPr>
            <a:spLocks noGrp="1"/>
          </p:cNvSpPr>
          <p:nvPr>
            <p:ph type="body" idx="14"/>
          </p:nvPr>
        </p:nvSpPr>
        <p:spPr>
          <a:xfrm>
            <a:off x="581892" y="3661524"/>
            <a:ext cx="7859486" cy="500822"/>
          </a:xfrm>
        </p:spPr>
        <p:txBody>
          <a:bodyPr/>
          <a:lstStyle/>
          <a:p>
            <a:pPr marL="0" indent="0">
              <a:buNone/>
            </a:pPr>
            <a:r>
              <a:rPr lang="en-US" dirty="0"/>
              <a:t>creates the directory </a:t>
            </a:r>
            <a:r>
              <a:rPr lang="en-US" dirty="0">
                <a:solidFill>
                  <a:srgbClr val="660066"/>
                </a:solidFill>
                <a:latin typeface="Courier New"/>
                <a:cs typeface="Courier New"/>
              </a:rPr>
              <a:t>new</a:t>
            </a:r>
            <a:r>
              <a:rPr lang="en-US" dirty="0">
                <a:solidFill>
                  <a:srgbClr val="660066"/>
                </a:solidFill>
              </a:rPr>
              <a:t> </a:t>
            </a:r>
            <a:r>
              <a:rPr lang="en-US" dirty="0"/>
              <a:t>under the directory </a:t>
            </a:r>
            <a:r>
              <a:rPr lang="en-US" dirty="0">
                <a:solidFill>
                  <a:srgbClr val="660066"/>
                </a:solidFill>
                <a:latin typeface="Courier New"/>
                <a:cs typeface="Courier New"/>
              </a:rPr>
              <a:t>python</a:t>
            </a:r>
            <a:r>
              <a:rPr lang="en-US" dirty="0"/>
              <a:t>.</a:t>
            </a:r>
          </a:p>
        </p:txBody>
      </p:sp>
      <p:pic>
        <p:nvPicPr>
          <p:cNvPr id="19" name="Picture 18" descr="A line of code as follows. O s period remove left parenthesis path underscore s t r."/>
          <p:cNvPicPr>
            <a:picLocks noChangeAspect="1"/>
          </p:cNvPicPr>
          <p:nvPr/>
        </p:nvPicPr>
        <p:blipFill>
          <a:blip r:embed="rId4"/>
          <a:stretch>
            <a:fillRect/>
          </a:stretch>
        </p:blipFill>
        <p:spPr>
          <a:xfrm>
            <a:off x="255811" y="4273414"/>
            <a:ext cx="3895682" cy="640135"/>
          </a:xfrm>
          <a:prstGeom prst="rect">
            <a:avLst/>
          </a:prstGeom>
        </p:spPr>
      </p:pic>
      <p:sp>
        <p:nvSpPr>
          <p:cNvPr id="6" name="Text Placeholder 5"/>
          <p:cNvSpPr>
            <a:spLocks noGrp="1"/>
          </p:cNvSpPr>
          <p:nvPr>
            <p:ph type="body" idx="15"/>
          </p:nvPr>
        </p:nvSpPr>
        <p:spPr>
          <a:xfrm>
            <a:off x="4089147" y="4264686"/>
            <a:ext cx="3086101" cy="444563"/>
          </a:xfrm>
        </p:spPr>
        <p:txBody>
          <a:bodyPr/>
          <a:lstStyle/>
          <a:p>
            <a:pPr marL="0" indent="0">
              <a:buNone/>
            </a:pPr>
            <a:r>
              <a:rPr lang="en-US" dirty="0"/>
              <a:t>Removes the </a:t>
            </a:r>
            <a:r>
              <a:rPr lang="en-US" dirty="0" smtClean="0"/>
              <a:t>file</a:t>
            </a:r>
            <a:endParaRPr lang="en-US" dirty="0"/>
          </a:p>
        </p:txBody>
      </p:sp>
      <p:pic>
        <p:nvPicPr>
          <p:cNvPr id="21" name="Picture 20" descr="A line of code as follows. O s period r m d I r left parenthesis path underscore s t r right parenthesis."/>
          <p:cNvPicPr>
            <a:picLocks noChangeAspect="1"/>
          </p:cNvPicPr>
          <p:nvPr/>
        </p:nvPicPr>
        <p:blipFill>
          <a:blip r:embed="rId5"/>
          <a:stretch>
            <a:fillRect/>
          </a:stretch>
        </p:blipFill>
        <p:spPr>
          <a:xfrm>
            <a:off x="255811" y="4972870"/>
            <a:ext cx="4078577" cy="640135"/>
          </a:xfrm>
          <a:prstGeom prst="rect">
            <a:avLst/>
          </a:prstGeom>
        </p:spPr>
      </p:pic>
      <p:sp>
        <p:nvSpPr>
          <p:cNvPr id="7" name="Text Placeholder 6"/>
          <p:cNvSpPr>
            <a:spLocks noGrp="1"/>
          </p:cNvSpPr>
          <p:nvPr>
            <p:ph type="body" idx="16"/>
          </p:nvPr>
        </p:nvSpPr>
        <p:spPr>
          <a:xfrm>
            <a:off x="519546" y="5313982"/>
            <a:ext cx="7984178" cy="396388"/>
          </a:xfrm>
        </p:spPr>
        <p:txBody>
          <a:bodyPr/>
          <a:lstStyle/>
          <a:p>
            <a:pPr marL="0" indent="0">
              <a:buNone/>
            </a:pPr>
            <a:r>
              <a:rPr lang="en-US" dirty="0"/>
              <a:t>Removes the directory, but the directory must be </a:t>
            </a:r>
            <a:r>
              <a:rPr lang="en-US" dirty="0" smtClean="0"/>
              <a:t>empty</a:t>
            </a:r>
            <a:endParaRPr lang="en-US" dirty="0"/>
          </a:p>
        </p:txBody>
      </p:sp>
    </p:spTree>
    <p:extLst>
      <p:ext uri="{BB962C8B-B14F-4D97-AF65-F5344CB8AC3E}">
        <p14:creationId xmlns:p14="http://schemas.microsoft.com/office/powerpoint/2010/main" val="18231813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Walk Function</a:t>
            </a:r>
            <a:endParaRPr lang="en-US" dirty="0"/>
          </a:p>
        </p:txBody>
      </p:sp>
      <p:pic>
        <p:nvPicPr>
          <p:cNvPr id="12" name="Picture 11" descr="A line of code as follows. O s period walk left parenthesis path underscore s t r right parenthesis."/>
          <p:cNvPicPr>
            <a:picLocks noChangeAspect="1"/>
          </p:cNvPicPr>
          <p:nvPr/>
        </p:nvPicPr>
        <p:blipFill>
          <a:blip r:embed="rId2"/>
          <a:stretch>
            <a:fillRect/>
          </a:stretch>
        </p:blipFill>
        <p:spPr>
          <a:xfrm>
            <a:off x="442957" y="1623043"/>
            <a:ext cx="3895682" cy="640135"/>
          </a:xfrm>
          <a:prstGeom prst="rect">
            <a:avLst/>
          </a:prstGeom>
        </p:spPr>
      </p:pic>
      <p:sp>
        <p:nvSpPr>
          <p:cNvPr id="3" name="Text Placeholder 2"/>
          <p:cNvSpPr>
            <a:spLocks noGrp="1"/>
          </p:cNvSpPr>
          <p:nvPr>
            <p:ph type="body" idx="1"/>
          </p:nvPr>
        </p:nvSpPr>
        <p:spPr>
          <a:xfrm>
            <a:off x="3979711" y="1652156"/>
            <a:ext cx="3844636" cy="533399"/>
          </a:xfrm>
        </p:spPr>
        <p:txBody>
          <a:bodyPr/>
          <a:lstStyle/>
          <a:p>
            <a:pPr marL="0" indent="0">
              <a:buNone/>
            </a:pPr>
            <a:r>
              <a:rPr lang="en-US" dirty="0"/>
              <a:t>Starts at the directory in</a:t>
            </a:r>
          </a:p>
        </p:txBody>
      </p:sp>
      <p:pic>
        <p:nvPicPr>
          <p:cNvPr id="18" name="Picture 17" descr="A line of code as follows. Path underscore s t r period."/>
          <p:cNvPicPr>
            <a:picLocks noChangeAspect="1"/>
          </p:cNvPicPr>
          <p:nvPr/>
        </p:nvPicPr>
        <p:blipFill>
          <a:blip r:embed="rId3"/>
          <a:stretch>
            <a:fillRect/>
          </a:stretch>
        </p:blipFill>
        <p:spPr>
          <a:xfrm>
            <a:off x="682683" y="2088930"/>
            <a:ext cx="1914310" cy="664522"/>
          </a:xfrm>
          <a:prstGeom prst="rect">
            <a:avLst/>
          </a:prstGeom>
        </p:spPr>
      </p:pic>
      <p:sp>
        <p:nvSpPr>
          <p:cNvPr id="4" name="Text Placeholder 3"/>
          <p:cNvSpPr>
            <a:spLocks noGrp="1"/>
          </p:cNvSpPr>
          <p:nvPr>
            <p:ph type="body" idx="13"/>
          </p:nvPr>
        </p:nvSpPr>
        <p:spPr>
          <a:xfrm>
            <a:off x="2480191" y="2077306"/>
            <a:ext cx="3221182" cy="482215"/>
          </a:xfrm>
        </p:spPr>
        <p:txBody>
          <a:bodyPr/>
          <a:lstStyle/>
          <a:p>
            <a:pPr marL="0" indent="0">
              <a:buNone/>
            </a:pPr>
            <a:r>
              <a:rPr lang="en-US" dirty="0"/>
              <a:t>It yields three values</a:t>
            </a:r>
            <a:r>
              <a:rPr lang="en-US" dirty="0" smtClean="0"/>
              <a:t>:</a:t>
            </a:r>
            <a:endParaRPr lang="en-US" dirty="0"/>
          </a:p>
        </p:txBody>
      </p:sp>
      <p:pic>
        <p:nvPicPr>
          <p:cNvPr id="25" name="Picture 24" descr="A line of code as follows. D I r underscore name comma."/>
          <p:cNvPicPr>
            <a:picLocks noChangeAspect="1"/>
          </p:cNvPicPr>
          <p:nvPr/>
        </p:nvPicPr>
        <p:blipFill>
          <a:blip r:embed="rId4"/>
          <a:stretch>
            <a:fillRect/>
          </a:stretch>
        </p:blipFill>
        <p:spPr>
          <a:xfrm>
            <a:off x="810826" y="2692723"/>
            <a:ext cx="2243522" cy="664522"/>
          </a:xfrm>
          <a:prstGeom prst="rect">
            <a:avLst/>
          </a:prstGeom>
        </p:spPr>
      </p:pic>
      <p:sp>
        <p:nvSpPr>
          <p:cNvPr id="5" name="Text Placeholder 4"/>
          <p:cNvSpPr>
            <a:spLocks noGrp="1"/>
          </p:cNvSpPr>
          <p:nvPr>
            <p:ph type="body" idx="14"/>
          </p:nvPr>
        </p:nvSpPr>
        <p:spPr>
          <a:xfrm>
            <a:off x="2958598" y="2684094"/>
            <a:ext cx="4211122" cy="500822"/>
          </a:xfrm>
        </p:spPr>
        <p:txBody>
          <a:bodyPr/>
          <a:lstStyle/>
          <a:p>
            <a:pPr marL="0" indent="0">
              <a:buNone/>
            </a:pPr>
            <a:r>
              <a:rPr lang="en-US" dirty="0"/>
              <a:t>name of the current </a:t>
            </a:r>
            <a:r>
              <a:rPr lang="en-US" dirty="0" smtClean="0"/>
              <a:t>directory</a:t>
            </a:r>
            <a:endParaRPr lang="en-US" dirty="0"/>
          </a:p>
        </p:txBody>
      </p:sp>
      <p:pic>
        <p:nvPicPr>
          <p:cNvPr id="27" name="Picture 26" descr="A line of code as follows. D I r underscore list."/>
          <p:cNvPicPr>
            <a:picLocks noChangeAspect="1"/>
          </p:cNvPicPr>
          <p:nvPr/>
        </p:nvPicPr>
        <p:blipFill>
          <a:blip r:embed="rId5"/>
          <a:stretch>
            <a:fillRect/>
          </a:stretch>
        </p:blipFill>
        <p:spPr>
          <a:xfrm>
            <a:off x="810826" y="3272591"/>
            <a:ext cx="2158171" cy="640135"/>
          </a:xfrm>
          <a:prstGeom prst="rect">
            <a:avLst/>
          </a:prstGeom>
        </p:spPr>
      </p:pic>
      <p:sp>
        <p:nvSpPr>
          <p:cNvPr id="6" name="Text Placeholder 5"/>
          <p:cNvSpPr>
            <a:spLocks noGrp="1"/>
          </p:cNvSpPr>
          <p:nvPr>
            <p:ph type="body" idx="15"/>
          </p:nvPr>
        </p:nvSpPr>
        <p:spPr>
          <a:xfrm>
            <a:off x="2917042" y="3253751"/>
            <a:ext cx="5195456" cy="444563"/>
          </a:xfrm>
        </p:spPr>
        <p:txBody>
          <a:bodyPr/>
          <a:lstStyle/>
          <a:p>
            <a:pPr marL="0" indent="0">
              <a:buNone/>
            </a:pPr>
            <a:r>
              <a:rPr lang="en-US" dirty="0"/>
              <a:t>list of subdirectories in the </a:t>
            </a:r>
            <a:r>
              <a:rPr lang="en-US" dirty="0" smtClean="0"/>
              <a:t>directory</a:t>
            </a:r>
            <a:endParaRPr lang="en-US" dirty="0"/>
          </a:p>
        </p:txBody>
      </p:sp>
      <p:pic>
        <p:nvPicPr>
          <p:cNvPr id="29" name="Picture 28" descr="A line of code as follows. files"/>
          <p:cNvPicPr>
            <a:picLocks noChangeAspect="1"/>
          </p:cNvPicPr>
          <p:nvPr/>
        </p:nvPicPr>
        <p:blipFill>
          <a:blip r:embed="rId6"/>
          <a:stretch>
            <a:fillRect/>
          </a:stretch>
        </p:blipFill>
        <p:spPr>
          <a:xfrm>
            <a:off x="810826" y="3795874"/>
            <a:ext cx="1609483" cy="640135"/>
          </a:xfrm>
          <a:prstGeom prst="rect">
            <a:avLst/>
          </a:prstGeom>
        </p:spPr>
      </p:pic>
      <p:sp>
        <p:nvSpPr>
          <p:cNvPr id="7" name="Text Placeholder 6"/>
          <p:cNvSpPr>
            <a:spLocks noGrp="1"/>
          </p:cNvSpPr>
          <p:nvPr>
            <p:ph type="body" idx="16"/>
          </p:nvPr>
        </p:nvSpPr>
        <p:spPr>
          <a:xfrm>
            <a:off x="2968997" y="3859165"/>
            <a:ext cx="4551218" cy="534982"/>
          </a:xfrm>
        </p:spPr>
        <p:txBody>
          <a:bodyPr/>
          <a:lstStyle/>
          <a:p>
            <a:pPr marL="0" indent="0">
              <a:buNone/>
            </a:pPr>
            <a:r>
              <a:rPr lang="en-US" dirty="0"/>
              <a:t>list of files in the </a:t>
            </a:r>
            <a:r>
              <a:rPr lang="en-US" dirty="0" smtClean="0"/>
              <a:t>directory</a:t>
            </a:r>
            <a:endParaRPr lang="en-US" dirty="0"/>
          </a:p>
        </p:txBody>
      </p:sp>
      <p:sp>
        <p:nvSpPr>
          <p:cNvPr id="8" name="Text Placeholder 7"/>
          <p:cNvSpPr>
            <a:spLocks noGrp="1"/>
          </p:cNvSpPr>
          <p:nvPr>
            <p:ph type="body" idx="17"/>
          </p:nvPr>
        </p:nvSpPr>
        <p:spPr>
          <a:xfrm>
            <a:off x="485410" y="4626921"/>
            <a:ext cx="8229600" cy="886422"/>
          </a:xfrm>
        </p:spPr>
        <p:txBody>
          <a:bodyPr/>
          <a:lstStyle/>
          <a:p>
            <a:r>
              <a:rPr lang="en-US" dirty="0"/>
              <a:t>If you iterate through, walk will visit every directory in the tree. Default is top </a:t>
            </a:r>
            <a:r>
              <a:rPr lang="en-US" dirty="0" smtClean="0"/>
              <a:t>down</a:t>
            </a:r>
            <a:endParaRPr lang="en-US" dirty="0"/>
          </a:p>
        </p:txBody>
      </p:sp>
    </p:spTree>
    <p:extLst>
      <p:ext uri="{BB962C8B-B14F-4D97-AF65-F5344CB8AC3E}">
        <p14:creationId xmlns:p14="http://schemas.microsoft.com/office/powerpoint/2010/main" val="8697209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Walk example</a:t>
            </a:r>
            <a:endParaRPr lang="en-US" dirty="0"/>
          </a:p>
        </p:txBody>
      </p:sp>
      <p:pic>
        <p:nvPicPr>
          <p:cNvPr id="4" name="Picture 2" descr="Code has 9 lines. The code reads as follows. Line 1. Right angle bracket right angle bracket right angle bracket o s period get c w s d left parentheses right parentheses. Hash check our starting point. Line 2. Quote forward slash punch quote. Line 3. right angle bracket right angle bracket right angle bracket for d I r underscore name comma d I r s comma files in o s period walk left parentheses double quote period double quote right parentheses colon. Hash colon walk double quote in the current directory. Line 4, indented once. Print left parentheses d I r underscore name comma d I r s comma files right parentheses. Line 5. Blank. Line 6. Period left bracket quote D o c s quote comma quote python quote right bracket left bracket right bracket. Hash current directory comma list of 2 subdirectories comma no files. Line 7. Period forward slash d o c s left bracket right bracket left bracket quote three period t x t quote comma quote two period t x t quote right bracket. Hash does directory comma no subdirectories comma 3 files. Line 8. Period forward slash python left bracket right bracket left bracket quote e x 1 period p y quote comma quote e x 2 period p y comma quote one period t x t quote right bracket. Hash directory comma no subdirectories comma 3 files. Line 9. Right angle bracket right angle bracket right angle bracket."/>
          <p:cNvPicPr>
            <a:picLocks noGrp="1" noChangeAspect="1"/>
          </p:cNvPicPr>
          <p:nvPr>
            <p:ph idx="1"/>
          </p:nvPr>
        </p:nvPicPr>
        <p:blipFill>
          <a:blip r:embed="rId2"/>
          <a:stretch>
            <a:fillRect/>
          </a:stretch>
        </p:blipFill>
        <p:spPr>
          <a:xfrm>
            <a:off x="690995" y="2694440"/>
            <a:ext cx="7762010" cy="1794076"/>
          </a:xfrm>
        </p:spPr>
      </p:pic>
    </p:spTree>
    <p:extLst>
      <p:ext uri="{BB962C8B-B14F-4D97-AF65-F5344CB8AC3E}">
        <p14:creationId xmlns:p14="http://schemas.microsoft.com/office/powerpoint/2010/main" val="13944983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os.path</a:t>
            </a:r>
            <a:r>
              <a:rPr lang="en-US" dirty="0" smtClean="0"/>
              <a:t> module </a:t>
            </a:r>
            <a:endParaRPr lang="en-US" dirty="0"/>
          </a:p>
        </p:txBody>
      </p:sp>
    </p:spTree>
    <p:extLst>
      <p:ext uri="{BB962C8B-B14F-4D97-AF65-F5344CB8AC3E}">
        <p14:creationId xmlns:p14="http://schemas.microsoft.com/office/powerpoint/2010/main" val="22746705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itle 1"/>
          <p:cNvSpPr>
            <a:spLocks noGrp="1" noChangeArrowheads="1"/>
          </p:cNvSpPr>
          <p:nvPr>
            <p:ph type="title"/>
          </p:nvPr>
        </p:nvSpPr>
        <p:spPr/>
        <p:txBody>
          <a:bodyPr/>
          <a:lstStyle/>
          <a:p>
            <a:pPr eaLnBrk="1" hangingPunct="1"/>
            <a:r>
              <a:rPr lang="en-US" dirty="0" err="1">
                <a:ea typeface="ＭＳ Ｐゴシック" pitchFamily="-107" charset="-128"/>
                <a:cs typeface="ＭＳ Ｐゴシック" pitchFamily="-107" charset="-128"/>
              </a:rPr>
              <a:t>os.path</a:t>
            </a:r>
            <a:r>
              <a:rPr lang="en-US" dirty="0">
                <a:ea typeface="ＭＳ Ｐゴシック" pitchFamily="-107" charset="-128"/>
                <a:cs typeface="ＭＳ Ｐゴシック" pitchFamily="-107" charset="-128"/>
              </a:rPr>
              <a:t> module</a:t>
            </a:r>
          </a:p>
        </p:txBody>
      </p:sp>
      <p:sp>
        <p:nvSpPr>
          <p:cNvPr id="63492" name="Content Placeholder 2"/>
          <p:cNvSpPr>
            <a:spLocks noGrp="1" noChangeArrowheads="1"/>
          </p:cNvSpPr>
          <p:nvPr>
            <p:ph idx="1"/>
          </p:nvPr>
        </p:nvSpPr>
        <p:spPr>
          <a:xfrm>
            <a:off x="457200" y="1600200"/>
            <a:ext cx="8229600" cy="4267200"/>
          </a:xfrm>
        </p:spPr>
        <p:txBody>
          <a:bodyPr/>
          <a:lstStyle/>
          <a:p>
            <a:pPr eaLnBrk="1" hangingPunct="1">
              <a:lnSpc>
                <a:spcPct val="90000"/>
              </a:lnSpc>
              <a:buFont typeface="Wingdings" pitchFamily="-107" charset="2"/>
              <a:buNone/>
            </a:pPr>
            <a:r>
              <a:rPr lang="en-US" dirty="0">
                <a:ea typeface="ＭＳ Ｐゴシック" pitchFamily="-107" charset="-128"/>
                <a:cs typeface="ＭＳ Ｐゴシック" pitchFamily="-107" charset="-128"/>
              </a:rPr>
              <a:t>allows you to gather some info on a </a:t>
            </a:r>
            <a:r>
              <a:rPr lang="en-US" dirty="0" smtClean="0">
                <a:ea typeface="ＭＳ Ｐゴシック" pitchFamily="-107" charset="-128"/>
                <a:cs typeface="ＭＳ Ｐゴシック" pitchFamily="-107" charset="-128"/>
              </a:rPr>
              <a:t>path</a:t>
            </a:r>
            <a:r>
              <a:rPr lang="fr-FR" dirty="0" smtClean="0">
                <a:ea typeface="ＭＳ Ｐゴシック" pitchFamily="-107" charset="-128"/>
                <a:cs typeface="ＭＳ Ｐゴシック" pitchFamily="-107" charset="-128"/>
              </a:rPr>
              <a:t>'</a:t>
            </a:r>
            <a:r>
              <a:rPr lang="en-US" dirty="0" smtClean="0">
                <a:ea typeface="ＭＳ Ｐゴシック" pitchFamily="-107" charset="-128"/>
                <a:cs typeface="ＭＳ Ｐゴシック" pitchFamily="-107" charset="-128"/>
              </a:rPr>
              <a:t>s </a:t>
            </a:r>
            <a:r>
              <a:rPr lang="en-US" dirty="0">
                <a:ea typeface="ＭＳ Ｐゴシック" pitchFamily="-107" charset="-128"/>
                <a:cs typeface="ＭＳ Ｐゴシック" pitchFamily="-107" charset="-128"/>
              </a:rPr>
              <a:t>existence</a:t>
            </a:r>
          </a:p>
          <a:p>
            <a:pPr eaLnBrk="1" hangingPunct="1">
              <a:lnSpc>
                <a:spcPct val="90000"/>
              </a:lnSpc>
            </a:pPr>
            <a:r>
              <a:rPr lang="en-US" dirty="0" err="1">
                <a:solidFill>
                  <a:srgbClr val="2D2D8A"/>
                </a:solidFill>
                <a:latin typeface="Courier New"/>
                <a:ea typeface="ＭＳ Ｐゴシック" pitchFamily="-107" charset="-128"/>
                <a:cs typeface="Courier New"/>
              </a:rPr>
              <a:t>os.path.isfile</a:t>
            </a:r>
            <a:r>
              <a:rPr lang="en-US" dirty="0">
                <a:solidFill>
                  <a:srgbClr val="2D2D8A"/>
                </a:solidFill>
                <a:latin typeface="Courier New"/>
                <a:ea typeface="ＭＳ Ｐゴシック" pitchFamily="-107" charset="-128"/>
                <a:cs typeface="Courier New"/>
              </a:rPr>
              <a:t>(</a:t>
            </a:r>
            <a:r>
              <a:rPr lang="en-US" dirty="0" err="1" smtClean="0">
                <a:solidFill>
                  <a:srgbClr val="2D2D8A"/>
                </a:solidFill>
                <a:latin typeface="Courier New"/>
                <a:ea typeface="ＭＳ Ｐゴシック" pitchFamily="-107" charset="-128"/>
                <a:cs typeface="Courier New"/>
              </a:rPr>
              <a:t>path_str</a:t>
            </a:r>
            <a:r>
              <a:rPr lang="en-US" dirty="0" smtClean="0">
                <a:solidFill>
                  <a:srgbClr val="2D2D8A"/>
                </a:solidFill>
                <a:latin typeface="Courier New"/>
                <a:ea typeface="ＭＳ Ｐゴシック" pitchFamily="-107" charset="-128"/>
                <a:cs typeface="Courier New"/>
              </a:rPr>
              <a:t>) </a:t>
            </a:r>
            <a:r>
              <a:rPr lang="en-US" dirty="0">
                <a:ea typeface="ＭＳ Ｐゴシック" pitchFamily="-107" charset="-128"/>
                <a:cs typeface="ＭＳ Ｐゴシック" pitchFamily="-107" charset="-128"/>
              </a:rPr>
              <a:t>is this a path to an existing file (T/F)</a:t>
            </a:r>
          </a:p>
          <a:p>
            <a:pPr eaLnBrk="1" hangingPunct="1">
              <a:lnSpc>
                <a:spcPct val="90000"/>
              </a:lnSpc>
            </a:pPr>
            <a:r>
              <a:rPr lang="en-US" dirty="0" err="1">
                <a:solidFill>
                  <a:srgbClr val="2D2D8A"/>
                </a:solidFill>
                <a:latin typeface="Courier New"/>
                <a:ea typeface="ＭＳ Ｐゴシック" pitchFamily="-107" charset="-128"/>
                <a:cs typeface="Courier New"/>
              </a:rPr>
              <a:t>os.path.isdir</a:t>
            </a:r>
            <a:r>
              <a:rPr lang="en-US" dirty="0">
                <a:solidFill>
                  <a:srgbClr val="2D2D8A"/>
                </a:solidFill>
                <a:latin typeface="Courier New"/>
                <a:ea typeface="ＭＳ Ｐゴシック" pitchFamily="-107" charset="-128"/>
                <a:cs typeface="Courier New"/>
              </a:rPr>
              <a:t>(</a:t>
            </a:r>
            <a:r>
              <a:rPr lang="en-US" dirty="0" err="1" smtClean="0">
                <a:solidFill>
                  <a:srgbClr val="2D2D8A"/>
                </a:solidFill>
                <a:latin typeface="Courier New"/>
                <a:ea typeface="ＭＳ Ｐゴシック" pitchFamily="-107" charset="-128"/>
                <a:cs typeface="Courier New"/>
              </a:rPr>
              <a:t>path_str</a:t>
            </a:r>
            <a:r>
              <a:rPr lang="en-US" dirty="0" smtClean="0">
                <a:solidFill>
                  <a:srgbClr val="2D2D8A"/>
                </a:solidFill>
                <a:latin typeface="Courier New"/>
                <a:ea typeface="ＭＳ Ｐゴシック" pitchFamily="-107" charset="-128"/>
                <a:cs typeface="Courier New"/>
              </a:rPr>
              <a:t>) </a:t>
            </a:r>
            <a:r>
              <a:rPr lang="en-US" dirty="0">
                <a:ea typeface="ＭＳ Ｐゴシック" pitchFamily="-107" charset="-128"/>
                <a:cs typeface="ＭＳ Ｐゴシック" pitchFamily="-107" charset="-128"/>
              </a:rPr>
              <a:t>is this a path to an existing directory (T/F)</a:t>
            </a:r>
          </a:p>
          <a:p>
            <a:pPr eaLnBrk="1" hangingPunct="1">
              <a:lnSpc>
                <a:spcPct val="90000"/>
              </a:lnSpc>
            </a:pPr>
            <a:r>
              <a:rPr lang="en-US" dirty="0" err="1">
                <a:solidFill>
                  <a:srgbClr val="2D2D8A"/>
                </a:solidFill>
                <a:latin typeface="Courier New"/>
                <a:ea typeface="ＭＳ Ｐゴシック" pitchFamily="-107" charset="-128"/>
                <a:cs typeface="Courier New"/>
              </a:rPr>
              <a:t>os.path.exists</a:t>
            </a:r>
            <a:r>
              <a:rPr lang="en-US" dirty="0">
                <a:solidFill>
                  <a:srgbClr val="2D2D8A"/>
                </a:solidFill>
                <a:latin typeface="Courier New"/>
                <a:ea typeface="ＭＳ Ｐゴシック" pitchFamily="-107" charset="-128"/>
                <a:cs typeface="Courier New"/>
              </a:rPr>
              <a:t>(</a:t>
            </a:r>
            <a:r>
              <a:rPr lang="en-US" dirty="0" err="1" smtClean="0">
                <a:solidFill>
                  <a:srgbClr val="2D2D8A"/>
                </a:solidFill>
                <a:latin typeface="Courier New"/>
                <a:ea typeface="ＭＳ Ｐゴシック" pitchFamily="-107" charset="-128"/>
                <a:cs typeface="Courier New"/>
              </a:rPr>
              <a:t>path_str</a:t>
            </a:r>
            <a:r>
              <a:rPr lang="en-US" dirty="0" smtClean="0">
                <a:solidFill>
                  <a:srgbClr val="2D2D8A"/>
                </a:solidFill>
                <a:latin typeface="Courier New"/>
                <a:ea typeface="ＭＳ Ｐゴシック" pitchFamily="-107" charset="-128"/>
                <a:cs typeface="Courier New"/>
              </a:rPr>
              <a:t>) </a:t>
            </a:r>
            <a:r>
              <a:rPr lang="en-US" dirty="0">
                <a:ea typeface="ＭＳ Ｐゴシック" pitchFamily="-107" charset="-128"/>
                <a:cs typeface="ＭＳ Ｐゴシック" pitchFamily="-107" charset="-128"/>
              </a:rPr>
              <a:t>the path (either as a file or directory) exists (T/F)</a:t>
            </a:r>
          </a:p>
        </p:txBody>
      </p:sp>
    </p:spTree>
    <p:extLst>
      <p:ext uri="{BB962C8B-B14F-4D97-AF65-F5344CB8AC3E}">
        <p14:creationId xmlns:p14="http://schemas.microsoft.com/office/powerpoint/2010/main" val="17161210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itle 1"/>
          <p:cNvSpPr>
            <a:spLocks noGrp="1" noChangeArrowheads="1"/>
          </p:cNvSpPr>
          <p:nvPr>
            <p:ph type="title"/>
          </p:nvPr>
        </p:nvSpPr>
        <p:spPr/>
        <p:txBody>
          <a:bodyPr/>
          <a:lstStyle/>
          <a:p>
            <a:r>
              <a:rPr lang="en-US" dirty="0" err="1" smtClean="0"/>
              <a:t>os.path</a:t>
            </a:r>
            <a:r>
              <a:rPr lang="en-US" dirty="0" smtClean="0"/>
              <a:t> names</a:t>
            </a:r>
            <a:endParaRPr lang="en-US" dirty="0"/>
          </a:p>
        </p:txBody>
      </p:sp>
      <p:sp>
        <p:nvSpPr>
          <p:cNvPr id="64516" name="Text Placeholder 6"/>
          <p:cNvSpPr>
            <a:spLocks noGrp="1" noChangeArrowheads="1"/>
          </p:cNvSpPr>
          <p:nvPr>
            <p:ph idx="1"/>
          </p:nvPr>
        </p:nvSpPr>
        <p:spPr/>
        <p:txBody>
          <a:bodyPr/>
          <a:lstStyle/>
          <a:p>
            <a:pPr>
              <a:buNone/>
            </a:pPr>
            <a:r>
              <a:rPr lang="en-US" sz="2000" dirty="0" smtClean="0"/>
              <a:t>assume </a:t>
            </a:r>
            <a:r>
              <a:rPr lang="en-US" sz="2000" dirty="0" smtClean="0">
                <a:solidFill>
                  <a:srgbClr val="2D2D8A"/>
                </a:solidFill>
                <a:latin typeface="Courier New"/>
                <a:cs typeface="Courier New"/>
              </a:rPr>
              <a:t>p = </a:t>
            </a:r>
            <a:r>
              <a:rPr lang="fr-FR" sz="2000" dirty="0" smtClean="0">
                <a:solidFill>
                  <a:srgbClr val="2D2D8A"/>
                </a:solidFill>
                <a:latin typeface="Courier New"/>
                <a:cs typeface="Courier New"/>
              </a:rPr>
              <a:t>'</a:t>
            </a:r>
            <a:r>
              <a:rPr lang="en-US" sz="2000" dirty="0" smtClean="0">
                <a:solidFill>
                  <a:srgbClr val="2D2D8A"/>
                </a:solidFill>
                <a:latin typeface="Courier New"/>
                <a:cs typeface="Courier New"/>
              </a:rPr>
              <a:t>/Users/bill/python/</a:t>
            </a:r>
            <a:r>
              <a:rPr lang="en-US" sz="2000" dirty="0" err="1" smtClean="0">
                <a:solidFill>
                  <a:srgbClr val="2D2D8A"/>
                </a:solidFill>
                <a:latin typeface="Courier New"/>
                <a:cs typeface="Courier New"/>
              </a:rPr>
              <a:t>myFile.py</a:t>
            </a:r>
            <a:r>
              <a:rPr lang="fr-FR" sz="2000" dirty="0" smtClean="0">
                <a:solidFill>
                  <a:srgbClr val="2D2D8A"/>
                </a:solidFill>
                <a:latin typeface="Courier New"/>
                <a:cs typeface="Courier New"/>
              </a:rPr>
              <a:t>'</a:t>
            </a:r>
            <a:endParaRPr lang="en-US" sz="2000" dirty="0" smtClean="0">
              <a:solidFill>
                <a:srgbClr val="2D2D8A"/>
              </a:solidFill>
              <a:latin typeface="Courier New"/>
              <a:cs typeface="Courier New"/>
            </a:endParaRPr>
          </a:p>
          <a:p>
            <a:r>
              <a:rPr lang="en-US" sz="2000" dirty="0" err="1" smtClean="0">
                <a:solidFill>
                  <a:srgbClr val="2D2D8A"/>
                </a:solidFill>
                <a:latin typeface="Courier New"/>
                <a:cs typeface="Courier New"/>
              </a:rPr>
              <a:t>os.path.basename</a:t>
            </a:r>
            <a:r>
              <a:rPr lang="en-US" sz="2000" dirty="0" smtClean="0">
                <a:solidFill>
                  <a:srgbClr val="2D2D8A"/>
                </a:solidFill>
                <a:latin typeface="Courier New"/>
                <a:cs typeface="Courier New"/>
              </a:rPr>
              <a:t>(p) </a:t>
            </a:r>
            <a:r>
              <a:rPr lang="en-US" sz="2000" dirty="0" smtClean="0"/>
              <a:t>returns </a:t>
            </a:r>
            <a:r>
              <a:rPr lang="fr-FR" sz="2000" dirty="0" smtClean="0">
                <a:latin typeface="Courier New"/>
                <a:cs typeface="Courier New"/>
              </a:rPr>
              <a:t>'</a:t>
            </a:r>
            <a:r>
              <a:rPr lang="en-US" sz="2000" dirty="0" err="1" smtClean="0">
                <a:latin typeface="Courier New"/>
                <a:cs typeface="Courier New"/>
              </a:rPr>
              <a:t>myFile.py</a:t>
            </a:r>
            <a:r>
              <a:rPr lang="fr-FR" sz="2000" dirty="0" smtClean="0">
                <a:latin typeface="Courier New"/>
                <a:cs typeface="Courier New"/>
              </a:rPr>
              <a:t>'</a:t>
            </a:r>
            <a:endParaRPr lang="en-US" sz="2000" dirty="0" smtClean="0">
              <a:latin typeface="Courier New"/>
              <a:cs typeface="Courier New"/>
            </a:endParaRPr>
          </a:p>
          <a:p>
            <a:r>
              <a:rPr lang="en-US" sz="2000" dirty="0" err="1" smtClean="0">
                <a:solidFill>
                  <a:srgbClr val="2D2D8A"/>
                </a:solidFill>
                <a:latin typeface="Courier New"/>
                <a:cs typeface="Courier New"/>
              </a:rPr>
              <a:t>os.path.dirname</a:t>
            </a:r>
            <a:r>
              <a:rPr lang="en-US" sz="2000" dirty="0" smtClean="0">
                <a:solidFill>
                  <a:srgbClr val="2D2D8A"/>
                </a:solidFill>
                <a:latin typeface="Courier New"/>
                <a:cs typeface="Courier New"/>
              </a:rPr>
              <a:t>(p) </a:t>
            </a:r>
            <a:r>
              <a:rPr lang="en-US" sz="2000" dirty="0" smtClean="0"/>
              <a:t>returns </a:t>
            </a:r>
            <a:r>
              <a:rPr lang="fr-FR" sz="2000" dirty="0" smtClean="0">
                <a:latin typeface="Courier New"/>
                <a:cs typeface="Courier New"/>
              </a:rPr>
              <a:t>'</a:t>
            </a:r>
            <a:r>
              <a:rPr lang="en-US" sz="2000" dirty="0" smtClean="0">
                <a:latin typeface="Courier New"/>
                <a:cs typeface="Courier New"/>
              </a:rPr>
              <a:t>/Users/bill/python</a:t>
            </a:r>
            <a:r>
              <a:rPr lang="fr-FR" sz="2000" dirty="0" smtClean="0">
                <a:latin typeface="Courier New"/>
                <a:cs typeface="Courier New"/>
              </a:rPr>
              <a:t>'</a:t>
            </a:r>
            <a:endParaRPr lang="en-US" sz="2000" dirty="0" smtClean="0">
              <a:latin typeface="Courier New"/>
              <a:cs typeface="Courier New"/>
            </a:endParaRPr>
          </a:p>
          <a:p>
            <a:r>
              <a:rPr lang="en-US" sz="2000" dirty="0" err="1" smtClean="0">
                <a:solidFill>
                  <a:srgbClr val="2D2D8A"/>
                </a:solidFill>
                <a:latin typeface="Courier New"/>
                <a:cs typeface="Courier New"/>
              </a:rPr>
              <a:t>os.path.split</a:t>
            </a:r>
            <a:r>
              <a:rPr lang="en-US" sz="2000" dirty="0" smtClean="0">
                <a:solidFill>
                  <a:srgbClr val="2D2D8A"/>
                </a:solidFill>
                <a:latin typeface="Courier New"/>
                <a:cs typeface="Courier New"/>
              </a:rPr>
              <a:t>(p) </a:t>
            </a:r>
            <a:r>
              <a:rPr lang="en-US" sz="2000" dirty="0" smtClean="0"/>
              <a:t>returns </a:t>
            </a:r>
            <a:r>
              <a:rPr lang="en-US" sz="2000" dirty="0" smtClean="0">
                <a:latin typeface="Courier New"/>
                <a:cs typeface="Courier New"/>
              </a:rPr>
              <a:t>[</a:t>
            </a:r>
            <a:r>
              <a:rPr lang="fr-FR" sz="2000" dirty="0" smtClean="0">
                <a:latin typeface="Courier New"/>
                <a:cs typeface="Courier New"/>
              </a:rPr>
              <a:t>'</a:t>
            </a:r>
            <a:r>
              <a:rPr lang="en-US" sz="2000" dirty="0" smtClean="0">
                <a:latin typeface="Courier New"/>
                <a:cs typeface="Courier New"/>
              </a:rPr>
              <a:t>Users/bill/python</a:t>
            </a:r>
            <a:r>
              <a:rPr lang="fr-FR" sz="2000" dirty="0" smtClean="0">
                <a:latin typeface="Courier New"/>
                <a:cs typeface="Courier New"/>
              </a:rPr>
              <a:t>'</a:t>
            </a:r>
            <a:r>
              <a:rPr lang="en-US" sz="2000" dirty="0" smtClean="0">
                <a:latin typeface="Courier New"/>
                <a:cs typeface="Courier New"/>
              </a:rPr>
              <a:t>,</a:t>
            </a:r>
            <a:r>
              <a:rPr lang="fr-FR" sz="2000" dirty="0" smtClean="0">
                <a:latin typeface="Courier New"/>
                <a:cs typeface="Courier New"/>
              </a:rPr>
              <a:t>'</a:t>
            </a:r>
            <a:r>
              <a:rPr lang="en-US" sz="2000" dirty="0" err="1" smtClean="0">
                <a:latin typeface="Courier New"/>
                <a:cs typeface="Courier New"/>
              </a:rPr>
              <a:t>myFile.py</a:t>
            </a:r>
            <a:r>
              <a:rPr lang="fr-FR" sz="2000" dirty="0" smtClean="0">
                <a:latin typeface="Courier New"/>
                <a:cs typeface="Courier New"/>
              </a:rPr>
              <a:t>'</a:t>
            </a:r>
            <a:r>
              <a:rPr lang="en-US" sz="2000" dirty="0" smtClean="0">
                <a:latin typeface="Courier New"/>
                <a:cs typeface="Courier New"/>
              </a:rPr>
              <a:t>]</a:t>
            </a:r>
          </a:p>
          <a:p>
            <a:r>
              <a:rPr lang="en-US" sz="2000" dirty="0" err="1" smtClean="0">
                <a:solidFill>
                  <a:srgbClr val="2D2D8A"/>
                </a:solidFill>
                <a:latin typeface="Courier New"/>
                <a:cs typeface="Courier New"/>
              </a:rPr>
              <a:t>os.path.splitext</a:t>
            </a:r>
            <a:r>
              <a:rPr lang="en-US" sz="2000" dirty="0" smtClean="0">
                <a:solidFill>
                  <a:srgbClr val="2D2D8A"/>
                </a:solidFill>
                <a:latin typeface="Courier New"/>
                <a:cs typeface="Courier New"/>
              </a:rPr>
              <a:t>(p) </a:t>
            </a:r>
            <a:r>
              <a:rPr lang="en-US" sz="2000" dirty="0" smtClean="0"/>
              <a:t>returns </a:t>
            </a:r>
            <a:r>
              <a:rPr lang="fr-FR" sz="2000" dirty="0" smtClean="0">
                <a:latin typeface="Courier New"/>
                <a:cs typeface="Courier New"/>
              </a:rPr>
              <a:t>'</a:t>
            </a:r>
            <a:r>
              <a:rPr lang="en-US" sz="2000" dirty="0" smtClean="0">
                <a:latin typeface="Courier New"/>
                <a:cs typeface="Courier New"/>
              </a:rPr>
              <a:t>/Users/bill/python/</a:t>
            </a:r>
            <a:r>
              <a:rPr lang="en-US" sz="2000" dirty="0" err="1" smtClean="0">
                <a:latin typeface="Courier New"/>
                <a:cs typeface="Courier New"/>
              </a:rPr>
              <a:t>myFile</a:t>
            </a:r>
            <a:r>
              <a:rPr lang="fr-FR" sz="2000" dirty="0" smtClean="0">
                <a:latin typeface="Courier New"/>
                <a:cs typeface="Courier New"/>
              </a:rPr>
              <a:t>'</a:t>
            </a:r>
            <a:r>
              <a:rPr lang="en-US" sz="2000" dirty="0" smtClean="0">
                <a:latin typeface="Courier New"/>
                <a:cs typeface="Courier New"/>
              </a:rPr>
              <a:t>, </a:t>
            </a:r>
            <a:r>
              <a:rPr lang="fr-FR" sz="2000" dirty="0" smtClean="0">
                <a:latin typeface="Courier New"/>
                <a:cs typeface="Courier New"/>
              </a:rPr>
              <a:t>'</a:t>
            </a:r>
            <a:r>
              <a:rPr lang="en-US" sz="2000" dirty="0" smtClean="0">
                <a:latin typeface="Courier New"/>
                <a:cs typeface="Courier New"/>
              </a:rPr>
              <a:t>.</a:t>
            </a:r>
            <a:r>
              <a:rPr lang="en-US" sz="2000" dirty="0" err="1" smtClean="0">
                <a:latin typeface="Courier New"/>
                <a:cs typeface="Courier New"/>
              </a:rPr>
              <a:t>py</a:t>
            </a:r>
            <a:r>
              <a:rPr lang="fr-FR" sz="2000" dirty="0" smtClean="0">
                <a:latin typeface="Courier New"/>
                <a:cs typeface="Courier New"/>
              </a:rPr>
              <a:t>'</a:t>
            </a:r>
            <a:endParaRPr lang="en-US" sz="2000" dirty="0" smtClean="0">
              <a:latin typeface="Courier New"/>
              <a:cs typeface="Courier New"/>
            </a:endParaRPr>
          </a:p>
          <a:p>
            <a:r>
              <a:rPr lang="en-US" sz="2000" dirty="0" smtClean="0">
                <a:solidFill>
                  <a:srgbClr val="2D2D8A"/>
                </a:solidFill>
                <a:latin typeface="Courier New"/>
                <a:cs typeface="Courier New"/>
              </a:rPr>
              <a:t>os.path.join(os.path.split(p)[0],</a:t>
            </a:r>
            <a:r>
              <a:rPr lang="fr-FR" sz="2000" dirty="0" smtClean="0">
                <a:solidFill>
                  <a:srgbClr val="2D2D8A"/>
                </a:solidFill>
                <a:latin typeface="Courier New"/>
                <a:cs typeface="Courier New"/>
              </a:rPr>
              <a:t>'</a:t>
            </a:r>
            <a:r>
              <a:rPr lang="en-US" sz="2000" dirty="0" err="1" smtClean="0">
                <a:solidFill>
                  <a:srgbClr val="2D2D8A"/>
                </a:solidFill>
                <a:latin typeface="Courier New"/>
                <a:cs typeface="Courier New"/>
              </a:rPr>
              <a:t>other.py</a:t>
            </a:r>
            <a:r>
              <a:rPr lang="fr-FR" sz="2000" dirty="0" smtClean="0">
                <a:solidFill>
                  <a:srgbClr val="2D2D8A"/>
                </a:solidFill>
                <a:latin typeface="Courier New"/>
                <a:cs typeface="Courier New"/>
              </a:rPr>
              <a:t>'</a:t>
            </a:r>
            <a:r>
              <a:rPr lang="en-US" sz="2000" dirty="0" smtClean="0">
                <a:solidFill>
                  <a:srgbClr val="2D2D8A"/>
                </a:solidFill>
                <a:latin typeface="Courier New"/>
                <a:cs typeface="Courier New"/>
              </a:rPr>
              <a:t>)</a:t>
            </a:r>
            <a:r>
              <a:rPr lang="en-US" sz="2000" dirty="0" smtClean="0">
                <a:latin typeface="Courier New"/>
                <a:cs typeface="Courier New"/>
              </a:rPr>
              <a:t> </a:t>
            </a:r>
            <a:r>
              <a:rPr lang="en-US" sz="2000" dirty="0" smtClean="0"/>
              <a:t>returns </a:t>
            </a:r>
            <a:r>
              <a:rPr lang="fr-FR" sz="2000" dirty="0" smtClean="0">
                <a:latin typeface="Courier New"/>
                <a:cs typeface="Courier New"/>
              </a:rPr>
              <a:t>'</a:t>
            </a:r>
            <a:r>
              <a:rPr lang="en-US" sz="2000" dirty="0" smtClean="0">
                <a:latin typeface="Courier New"/>
                <a:cs typeface="Courier New"/>
              </a:rPr>
              <a:t>/Users/bill/python/</a:t>
            </a:r>
            <a:r>
              <a:rPr lang="en-US" sz="2000" dirty="0" err="1" smtClean="0">
                <a:latin typeface="Courier New"/>
                <a:cs typeface="Courier New"/>
              </a:rPr>
              <a:t>other.py</a:t>
            </a:r>
            <a:r>
              <a:rPr lang="fr-FR" sz="2000" dirty="0" smtClean="0">
                <a:latin typeface="Courier New"/>
                <a:cs typeface="Courier New"/>
              </a:rPr>
              <a:t>'</a:t>
            </a:r>
            <a:endParaRPr lang="en-US" sz="2000" dirty="0">
              <a:latin typeface="Courier New"/>
              <a:cs typeface="Courier New"/>
            </a:endParaRPr>
          </a:p>
        </p:txBody>
      </p:sp>
    </p:spTree>
    <p:extLst>
      <p:ext uri="{BB962C8B-B14F-4D97-AF65-F5344CB8AC3E}">
        <p14:creationId xmlns:p14="http://schemas.microsoft.com/office/powerpoint/2010/main" val="4404911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to find strings in files</a:t>
            </a:r>
            <a:endParaRPr lang="en-US" dirty="0"/>
          </a:p>
        </p:txBody>
      </p:sp>
      <p:sp>
        <p:nvSpPr>
          <p:cNvPr id="5" name="Content Placeholder 4"/>
          <p:cNvSpPr>
            <a:spLocks noGrp="1"/>
          </p:cNvSpPr>
          <p:nvPr>
            <p:ph idx="1"/>
          </p:nvPr>
        </p:nvSpPr>
        <p:spPr/>
        <p:txBody>
          <a:bodyPr/>
          <a:lstStyle/>
          <a:p>
            <a:r>
              <a:rPr lang="en-US" dirty="0" smtClean="0"/>
              <a:t>The main point of this function is to look through all the files in a directory structure and see if a particular string exists in any of those files</a:t>
            </a:r>
          </a:p>
          <a:p>
            <a:r>
              <a:rPr lang="en-US" dirty="0" smtClean="0"/>
              <a:t>Pretty useful for mining a set of files</a:t>
            </a:r>
          </a:p>
          <a:p>
            <a:r>
              <a:rPr lang="en-US" dirty="0" smtClean="0"/>
              <a:t>lots of comments so you can follow</a:t>
            </a:r>
            <a:endParaRPr lang="en-US" dirty="0"/>
          </a:p>
        </p:txBody>
      </p:sp>
    </p:spTree>
    <p:extLst>
      <p:ext uri="{BB962C8B-B14F-4D97-AF65-F5344CB8AC3E}">
        <p14:creationId xmlns:p14="http://schemas.microsoft.com/office/powerpoint/2010/main" val="11285303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14.4</a:t>
            </a:r>
            <a:endParaRPr lang="en-US" dirty="0"/>
          </a:p>
        </p:txBody>
      </p:sp>
      <p:pic>
        <p:nvPicPr>
          <p:cNvPr id="4" name="Picture 3" descr="Code has 7 lines, as follows. Line 1. D e f check left parenthesis search underscore s t r comma count comma files underscore found underscore list comma d I r s underscore found underscore list right parenthesis colon. Line 2, indented once. For d I r name comma d I r underscore list comma file underscore list in o s period walk left parenthesis double quote period double quote right parenthesis colon. Hash walk the subtree. Line 3, indented twice. For f in file underscore list colon. Line 4, indented three times. If o s period path period split e x t left parenthesis f right parenthesis open bracket 1 close bracket equals equals double quote period t x t double quote colon. Hash if it is a text file. Line 5, indented four times. Count equals count plus 1. Hash add to count of files examined. Line 6, indented four times. A underscore file equals open left parenthesis o s period path period j o I n left parenthesis d I r name comma f right parenthesis comma quote r quote right parenthesis. Hash open text file. Line 7, indented four times. File underscore s t r  equals a underscore file period read left parenthesis right parenthesis. Hash read whole file into string."/>
          <p:cNvPicPr>
            <a:picLocks noChangeAspect="1"/>
          </p:cNvPicPr>
          <p:nvPr/>
        </p:nvPicPr>
        <p:blipFill>
          <a:blip r:embed="rId2"/>
          <a:stretch>
            <a:fillRect/>
          </a:stretch>
        </p:blipFill>
        <p:spPr>
          <a:xfrm>
            <a:off x="1059873" y="1904999"/>
            <a:ext cx="6941127" cy="1309647"/>
          </a:xfrm>
          <a:prstGeom prst="rect">
            <a:avLst/>
          </a:prstGeom>
        </p:spPr>
      </p:pic>
      <p:pic>
        <p:nvPicPr>
          <p:cNvPr id="6" name="Picture 5" descr="Code has 8 lines, as follows. Line 1, indented once. If search underscore s t r in file underscore s t r colon. Hash is search underscore s t r in file question mark. Line 2, indented twice. File name equals o s period path period join left parenthesis d I r name comma f right parenthesis. Hash if so comma create path. Line 3, indented five times. For file. Line 4, indented twice. Files underscore found underscore list period append left parenthesis file name right parenthesis. Hash and add to file list. Line 5, indented twice. If d I r name not in d I r s underscore found underscore list colon. Hash if directory is not. Line 6, indented three times. D I r s underscore found underscore list period append left parenthesis d I r name right parenthesis. Hash and directory list. Line 7, indented once. A underscore file period close left parenthesis right parenthesis. Line 8. Return count."/>
          <p:cNvPicPr>
            <a:picLocks noChangeAspect="1"/>
          </p:cNvPicPr>
          <p:nvPr/>
        </p:nvPicPr>
        <p:blipFill>
          <a:blip r:embed="rId3"/>
          <a:stretch>
            <a:fillRect/>
          </a:stretch>
        </p:blipFill>
        <p:spPr>
          <a:xfrm>
            <a:off x="1059873" y="3703469"/>
            <a:ext cx="7116468" cy="1745549"/>
          </a:xfrm>
          <a:prstGeom prst="rect">
            <a:avLst/>
          </a:prstGeom>
        </p:spPr>
      </p:pic>
    </p:spTree>
    <p:extLst>
      <p:ext uri="{BB962C8B-B14F-4D97-AF65-F5344CB8AC3E}">
        <p14:creationId xmlns:p14="http://schemas.microsoft.com/office/powerpoint/2010/main" val="14776581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More Exceptions</a:t>
            </a:r>
            <a:endParaRPr lang="en-US" dirty="0"/>
          </a:p>
        </p:txBody>
      </p:sp>
    </p:spTree>
    <p:extLst>
      <p:ext uri="{BB962C8B-B14F-4D97-AF65-F5344CB8AC3E}">
        <p14:creationId xmlns:p14="http://schemas.microsoft.com/office/powerpoint/2010/main" val="3715580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ways to read</a:t>
            </a:r>
          </a:p>
        </p:txBody>
      </p:sp>
      <p:pic>
        <p:nvPicPr>
          <p:cNvPr id="8" name="Picture 7" descr="A line of code as follows. My underscore file period read left parenthesis right parenthesis."/>
          <p:cNvPicPr>
            <a:picLocks noChangeAspect="1"/>
          </p:cNvPicPr>
          <p:nvPr/>
        </p:nvPicPr>
        <p:blipFill>
          <a:blip r:embed="rId2"/>
          <a:stretch>
            <a:fillRect/>
          </a:stretch>
        </p:blipFill>
        <p:spPr>
          <a:xfrm>
            <a:off x="582686" y="1614391"/>
            <a:ext cx="3346994" cy="640135"/>
          </a:xfrm>
          <a:prstGeom prst="rect">
            <a:avLst/>
          </a:prstGeom>
        </p:spPr>
      </p:pic>
      <p:sp>
        <p:nvSpPr>
          <p:cNvPr id="3" name="Text Placeholder 2"/>
          <p:cNvSpPr>
            <a:spLocks noGrp="1"/>
          </p:cNvSpPr>
          <p:nvPr>
            <p:ph type="body" idx="1"/>
          </p:nvPr>
        </p:nvSpPr>
        <p:spPr>
          <a:xfrm>
            <a:off x="457200" y="2107096"/>
            <a:ext cx="7861852" cy="1272208"/>
          </a:xfrm>
        </p:spPr>
        <p:txBody>
          <a:bodyPr/>
          <a:lstStyle/>
          <a:p>
            <a:pPr lvl="1" indent="-283464"/>
            <a:r>
              <a:rPr lang="en-US" sz="2400" dirty="0">
                <a:solidFill>
                  <a:srgbClr val="000000"/>
                </a:solidFill>
              </a:rPr>
              <a:t>Reads the entire contents of the file as a string and returns it. It can take an optional argument integer to limit the read to N bytes, that is </a:t>
            </a:r>
            <a:r>
              <a:rPr lang="en-US" sz="2400" dirty="0" err="1">
                <a:solidFill>
                  <a:srgbClr val="000000"/>
                </a:solidFill>
              </a:rPr>
              <a:t>my_file.read</a:t>
            </a:r>
            <a:r>
              <a:rPr lang="en-US" sz="2400" dirty="0">
                <a:solidFill>
                  <a:srgbClr val="000000"/>
                </a:solidFill>
              </a:rPr>
              <a:t>(N</a:t>
            </a:r>
            <a:r>
              <a:rPr lang="en-US" sz="2400" dirty="0" smtClean="0">
                <a:solidFill>
                  <a:srgbClr val="000000"/>
                </a:solidFill>
              </a:rPr>
              <a:t>)</a:t>
            </a:r>
            <a:endParaRPr lang="en-US" sz="2400" dirty="0">
              <a:solidFill>
                <a:srgbClr val="000000"/>
              </a:solidFill>
            </a:endParaRPr>
          </a:p>
        </p:txBody>
      </p:sp>
      <p:pic>
        <p:nvPicPr>
          <p:cNvPr id="10" name="Picture 9" descr="A line of code as follows. My underscore file period read line left parenthesis right parenthesis."/>
          <p:cNvPicPr>
            <a:picLocks noChangeAspect="1"/>
          </p:cNvPicPr>
          <p:nvPr/>
        </p:nvPicPr>
        <p:blipFill>
          <a:blip r:embed="rId3"/>
          <a:stretch>
            <a:fillRect/>
          </a:stretch>
        </p:blipFill>
        <p:spPr>
          <a:xfrm>
            <a:off x="582686" y="3399278"/>
            <a:ext cx="4078577" cy="640135"/>
          </a:xfrm>
          <a:prstGeom prst="rect">
            <a:avLst/>
          </a:prstGeom>
        </p:spPr>
      </p:pic>
      <p:sp>
        <p:nvSpPr>
          <p:cNvPr id="4" name="Text Placeholder 3"/>
          <p:cNvSpPr>
            <a:spLocks noGrp="1"/>
          </p:cNvSpPr>
          <p:nvPr>
            <p:ph type="body" idx="2"/>
          </p:nvPr>
        </p:nvSpPr>
        <p:spPr>
          <a:xfrm>
            <a:off x="457200" y="3900267"/>
            <a:ext cx="5605670" cy="444972"/>
          </a:xfrm>
        </p:spPr>
        <p:txBody>
          <a:bodyPr/>
          <a:lstStyle/>
          <a:p>
            <a:pPr lvl="1" indent="-283464"/>
            <a:r>
              <a:rPr lang="en-US" sz="2400" dirty="0">
                <a:solidFill>
                  <a:srgbClr val="000000"/>
                </a:solidFill>
              </a:rPr>
              <a:t>Delivers the next line as a string</a:t>
            </a:r>
            <a:r>
              <a:rPr lang="en-US" sz="2400" dirty="0" smtClean="0">
                <a:solidFill>
                  <a:srgbClr val="000000"/>
                </a:solidFill>
              </a:rPr>
              <a:t>.</a:t>
            </a:r>
            <a:endParaRPr lang="en-US" sz="2400" dirty="0">
              <a:solidFill>
                <a:srgbClr val="000000"/>
              </a:solidFill>
            </a:endParaRPr>
          </a:p>
        </p:txBody>
      </p:sp>
      <p:pic>
        <p:nvPicPr>
          <p:cNvPr id="12" name="Picture 11" descr="A line of code as follows. My underscore file period read lines left parenthesis right parenthesis hash note plural."/>
          <p:cNvPicPr>
            <a:picLocks noChangeAspect="1"/>
          </p:cNvPicPr>
          <p:nvPr/>
        </p:nvPicPr>
        <p:blipFill>
          <a:blip r:embed="rId4"/>
          <a:stretch>
            <a:fillRect/>
          </a:stretch>
        </p:blipFill>
        <p:spPr>
          <a:xfrm>
            <a:off x="582686" y="4638335"/>
            <a:ext cx="5956308" cy="664522"/>
          </a:xfrm>
          <a:prstGeom prst="rect">
            <a:avLst/>
          </a:prstGeom>
        </p:spPr>
      </p:pic>
      <p:sp>
        <p:nvSpPr>
          <p:cNvPr id="5" name="Text Placeholder 4"/>
          <p:cNvSpPr>
            <a:spLocks noGrp="1"/>
          </p:cNvSpPr>
          <p:nvPr>
            <p:ph type="body" idx="12"/>
          </p:nvPr>
        </p:nvSpPr>
        <p:spPr>
          <a:xfrm>
            <a:off x="435365" y="5197213"/>
            <a:ext cx="8229600" cy="582552"/>
          </a:xfrm>
        </p:spPr>
        <p:txBody>
          <a:bodyPr/>
          <a:lstStyle/>
          <a:p>
            <a:pPr lvl="1" indent="-283464"/>
            <a:r>
              <a:rPr lang="en-US" sz="2400" dirty="0">
                <a:solidFill>
                  <a:srgbClr val="000000"/>
                </a:solidFill>
              </a:rPr>
              <a:t>Returns a </a:t>
            </a:r>
            <a:r>
              <a:rPr lang="en-US" sz="2400" b="1" dirty="0">
                <a:solidFill>
                  <a:srgbClr val="000000"/>
                </a:solidFill>
              </a:rPr>
              <a:t>single list </a:t>
            </a:r>
            <a:r>
              <a:rPr lang="en-US" sz="2400" dirty="0">
                <a:solidFill>
                  <a:srgbClr val="000000"/>
                </a:solidFill>
              </a:rPr>
              <a:t>of all the lines from the </a:t>
            </a:r>
            <a:r>
              <a:rPr lang="en-US" sz="2400" dirty="0" smtClean="0">
                <a:solidFill>
                  <a:srgbClr val="000000"/>
                </a:solidFill>
              </a:rPr>
              <a:t>file</a:t>
            </a:r>
            <a:endParaRPr lang="en-US" sz="2400" dirty="0">
              <a:solidFill>
                <a:srgbClr val="000000"/>
              </a:solidFill>
            </a:endParaRPr>
          </a:p>
        </p:txBody>
      </p:sp>
    </p:spTree>
    <p:extLst>
      <p:ext uri="{BB962C8B-B14F-4D97-AF65-F5344CB8AC3E}">
        <p14:creationId xmlns:p14="http://schemas.microsoft.com/office/powerpoint/2010/main" val="33703293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we already know 2</a:t>
            </a:r>
            <a:endParaRPr lang="en-US" dirty="0"/>
          </a:p>
        </p:txBody>
      </p:sp>
      <p:sp>
        <p:nvSpPr>
          <p:cNvPr id="5" name="Content Placeholder 4"/>
          <p:cNvSpPr>
            <a:spLocks noGrp="1"/>
          </p:cNvSpPr>
          <p:nvPr>
            <p:ph idx="1"/>
          </p:nvPr>
        </p:nvSpPr>
        <p:spPr/>
        <p:txBody>
          <a:bodyPr/>
          <a:lstStyle/>
          <a:p>
            <a:pPr marL="0" indent="0">
              <a:buNone/>
            </a:pPr>
            <a:r>
              <a:rPr lang="en-US" dirty="0" smtClean="0"/>
              <a:t>try-except suite to catch errors:</a:t>
            </a:r>
          </a:p>
          <a:p>
            <a:pPr marL="0" indent="0">
              <a:buNone/>
            </a:pPr>
            <a:r>
              <a:rPr lang="en-US" dirty="0" smtClean="0">
                <a:latin typeface="Courier New"/>
                <a:cs typeface="Courier New"/>
              </a:rPr>
              <a:t>try:</a:t>
            </a:r>
          </a:p>
          <a:p>
            <a:pPr marL="0" indent="0">
              <a:buNone/>
            </a:pPr>
            <a:r>
              <a:rPr lang="en-US" dirty="0">
                <a:latin typeface="Courier New"/>
                <a:cs typeface="Courier New"/>
              </a:rPr>
              <a:t> </a:t>
            </a:r>
            <a:r>
              <a:rPr lang="en-US" dirty="0" smtClean="0">
                <a:latin typeface="Courier New"/>
                <a:cs typeface="Courier New"/>
              </a:rPr>
              <a:t>   suite to watch</a:t>
            </a:r>
          </a:p>
          <a:p>
            <a:pPr marL="0" indent="0">
              <a:buNone/>
            </a:pPr>
            <a:r>
              <a:rPr lang="en-US" dirty="0" smtClean="0">
                <a:latin typeface="Courier New"/>
                <a:cs typeface="Courier New"/>
              </a:rPr>
              <a:t>except </a:t>
            </a:r>
            <a:r>
              <a:rPr lang="en-US" dirty="0" err="1" smtClean="0">
                <a:latin typeface="Courier New"/>
                <a:cs typeface="Courier New"/>
              </a:rPr>
              <a:t>ParticularError</a:t>
            </a:r>
            <a:endParaRPr lang="en-US" dirty="0" smtClean="0">
              <a:latin typeface="Courier New"/>
              <a:cs typeface="Courier New"/>
            </a:endParaRPr>
          </a:p>
          <a:p>
            <a:pPr marL="0" indent="0">
              <a:buNone/>
            </a:pPr>
            <a:r>
              <a:rPr lang="en-US" dirty="0">
                <a:latin typeface="Courier New"/>
                <a:cs typeface="Courier New"/>
              </a:rPr>
              <a:t> </a:t>
            </a:r>
            <a:r>
              <a:rPr lang="en-US" dirty="0" smtClean="0">
                <a:latin typeface="Courier New"/>
                <a:cs typeface="Courier New"/>
              </a:rPr>
              <a:t>  </a:t>
            </a:r>
            <a:r>
              <a:rPr lang="en-US" dirty="0">
                <a:latin typeface="Courier New"/>
                <a:cs typeface="Courier New"/>
              </a:rPr>
              <a:t> </a:t>
            </a:r>
            <a:r>
              <a:rPr lang="en-US" dirty="0" smtClean="0">
                <a:latin typeface="Courier New"/>
                <a:cs typeface="Courier New"/>
              </a:rPr>
              <a:t>error suite</a:t>
            </a:r>
          </a:p>
        </p:txBody>
      </p:sp>
    </p:spTree>
    <p:extLst>
      <p:ext uri="{BB962C8B-B14F-4D97-AF65-F5344CB8AC3E}">
        <p14:creationId xmlns:p14="http://schemas.microsoft.com/office/powerpoint/2010/main" val="36792864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of what we know 2</a:t>
            </a:r>
            <a:endParaRPr lang="en-US" dirty="0"/>
          </a:p>
        </p:txBody>
      </p:sp>
      <p:sp>
        <p:nvSpPr>
          <p:cNvPr id="3" name="Content Placeholder 2"/>
          <p:cNvSpPr>
            <a:spLocks noGrp="1"/>
          </p:cNvSpPr>
          <p:nvPr>
            <p:ph idx="1"/>
          </p:nvPr>
        </p:nvSpPr>
        <p:spPr/>
        <p:txBody>
          <a:bodyPr/>
          <a:lstStyle/>
          <a:p>
            <a:r>
              <a:rPr lang="en-US" dirty="0" smtClean="0">
                <a:latin typeface="Courier New"/>
                <a:cs typeface="Courier New"/>
              </a:rPr>
              <a:t>try</a:t>
            </a:r>
            <a:r>
              <a:rPr lang="en-US" dirty="0" smtClean="0"/>
              <a:t> suite contains code that we want to watch:</a:t>
            </a:r>
          </a:p>
          <a:p>
            <a:pPr lvl="1"/>
            <a:r>
              <a:rPr lang="en-US" dirty="0" smtClean="0"/>
              <a:t>if an error occurs the try suite stops and looks for an except suite that can handle the error</a:t>
            </a:r>
          </a:p>
          <a:p>
            <a:r>
              <a:rPr lang="en-US" dirty="0" smtClean="0">
                <a:solidFill>
                  <a:srgbClr val="660066"/>
                </a:solidFill>
                <a:latin typeface="Courier New"/>
                <a:cs typeface="Courier New"/>
              </a:rPr>
              <a:t>except</a:t>
            </a:r>
            <a:r>
              <a:rPr lang="en-US" dirty="0" smtClean="0">
                <a:solidFill>
                  <a:srgbClr val="660066"/>
                </a:solidFill>
              </a:rPr>
              <a:t> </a:t>
            </a:r>
            <a:r>
              <a:rPr lang="en-US" dirty="0" smtClean="0"/>
              <a:t>suite has a particular error it can handle and a suite of code for handling that error</a:t>
            </a:r>
            <a:endParaRPr lang="en-US" dirty="0"/>
          </a:p>
        </p:txBody>
      </p:sp>
    </p:spTree>
    <p:extLst>
      <p:ext uri="{BB962C8B-B14F-4D97-AF65-F5344CB8AC3E}">
        <p14:creationId xmlns:p14="http://schemas.microsoft.com/office/powerpoint/2010/main" val="26246666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Error Flow</a:t>
            </a:r>
            <a:endParaRPr lang="en-US" dirty="0"/>
          </a:p>
        </p:txBody>
      </p:sp>
      <p:pic>
        <p:nvPicPr>
          <p:cNvPr id="7" name="Picture 2" descr="Code has an Error flow indicated in a process. The code has 12 lines. The code reads as follows. Line 1. Try colon. Line 2, indented once. Statement. Line 3, indented once. Statement. Line 4, indented once. Statement. Line 5. Except Python exception 1 colon. Line 6, indented once. Statement. Line 7, indented once. Statement. Line 8. Except python exception 2 colon. Line 9, indented once. Statement. Line 10, indented once. Statement. Line 11. Blank. Line 12. Statement. 5 steps explain the error. Step 1. Error occurs here. Step 2. Check for correct type of exception. Step 3. Execute the exception block. Step 4. Skip any more exception blocks. Step 5. Continue after try except block. "/>
          <p:cNvPicPr>
            <a:picLocks noGrp="1" noChangeAspect="1"/>
          </p:cNvPicPr>
          <p:nvPr>
            <p:ph idx="4294967295"/>
          </p:nvPr>
        </p:nvPicPr>
        <p:blipFill rotWithShape="1">
          <a:blip r:embed="rId2"/>
          <a:srcRect b="8717"/>
          <a:stretch/>
        </p:blipFill>
        <p:spPr>
          <a:xfrm>
            <a:off x="1011237" y="1565275"/>
            <a:ext cx="7121525" cy="3402510"/>
          </a:xfrm>
        </p:spPr>
      </p:pic>
      <p:sp>
        <p:nvSpPr>
          <p:cNvPr id="2" name="Text Placeholder 1"/>
          <p:cNvSpPr>
            <a:spLocks noGrp="1"/>
          </p:cNvSpPr>
          <p:nvPr>
            <p:ph type="body" sz="quarter" idx="13"/>
          </p:nvPr>
        </p:nvSpPr>
        <p:spPr/>
        <p:txBody>
          <a:bodyPr/>
          <a:lstStyle/>
          <a:p>
            <a:r>
              <a:rPr lang="en-US" dirty="0" smtClean="0"/>
              <a:t>Figure 14.5 Exception Flow</a:t>
            </a:r>
            <a:endParaRPr lang="en-US" dirty="0"/>
          </a:p>
        </p:txBody>
      </p:sp>
    </p:spTree>
    <p:extLst>
      <p:ext uri="{BB962C8B-B14F-4D97-AF65-F5344CB8AC3E}">
        <p14:creationId xmlns:p14="http://schemas.microsoft.com/office/powerpoint/2010/main" val="2851191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14.5 </a:t>
            </a:r>
            <a:r>
              <a:rPr lang="en-US" sz="2000" b="0" dirty="0" smtClean="0"/>
              <a:t>(1 of 2)</a:t>
            </a:r>
            <a:endParaRPr lang="en-US" b="0" dirty="0"/>
          </a:p>
        </p:txBody>
      </p:sp>
      <p:pic>
        <p:nvPicPr>
          <p:cNvPr id="5" name="Picture 4" descr="Code has 26 lines, as follows. Line 1. 1 try colon. Line 2, indented once. 2 print left parenthesis double quote Entering the try suite double quote right parenthesis. Line 3, indented once. 3. Dividend equals float left parenthesis input left parenthesis double quote Provide a dividend to divide colon double quote right parenthesis right parenthesis. Line 4, indented once. 4 divisor equals float left parenthesis input left parenthesis double quote Provide a divisor to divide by colon double quote right parenthesis right parenthesis. Line 5 indented once. 5 result equals dividend forward slash divisor. Line 6, indented once. 6 print left parenthesis double quote left brace colon 2 period 2 f right brace divided by left brace colon 2 period 2 fright brace yields left brace colon 2 period 2 f right brace double quote period backslash. Line 7, indented twice. 7 format left parenthesis dividend comma divisor comma result right parenthesis right parenthesis. Line 8. 8 except Zero division error colon. Line 9, indented once. 9 print left parenthesis double quote Divide by 0 error double quote right parenthesis. Line 10. 10 except Value Error colon. Line 11, indented once. 11 print left parenthesis double quote value error comma could not convert to a float double quote right parenthesis. Line 12. 12. Line 13. 13 print left parenthesis double quote continuing on with the rest of the program double quote right parenthesis. Line 14, three paragraphs. Greater than greater than greater than. Line 15. Entering the try suite. Line 16. Provide a dividend to divide colon 10. Line 17. Provide a divisor to divide by colon 2. Line 18. 10.00 divided by 2.00 yields 5.00. Line 19. Continuing on with the rest of the program. Line 20. greater than greater than greater than equals equals equals equals equals equals equals equals equals equals equals equals equals equals equals equals equals equals equals equals equals equals equals equals equals equals equals equals equals equals equals equals Restart  equals equals equals equals equals equals equals equals equals equals equals equals equals equals equals equals equals equals equals equals equals equals equals equals equals equals equals equals equals equals equals equals. Line 21. Greater than greater than greater than. Line 22. Entering the try suite. Line 23. Provide a dividend to divide colon 10. Line 24. Provide a divisor to divide by colon a. Line 25. Value error comma could not convert to a float. Line 26. Continuing on with the rest of the program."/>
          <p:cNvPicPr>
            <a:picLocks noChangeAspect="1"/>
          </p:cNvPicPr>
          <p:nvPr/>
        </p:nvPicPr>
        <p:blipFill>
          <a:blip r:embed="rId2"/>
          <a:stretch>
            <a:fillRect/>
          </a:stretch>
        </p:blipFill>
        <p:spPr>
          <a:xfrm>
            <a:off x="1834868" y="1776845"/>
            <a:ext cx="5474264" cy="4614218"/>
          </a:xfrm>
          <a:prstGeom prst="rect">
            <a:avLst/>
          </a:prstGeom>
        </p:spPr>
      </p:pic>
    </p:spTree>
    <p:extLst>
      <p:ext uri="{BB962C8B-B14F-4D97-AF65-F5344CB8AC3E}">
        <p14:creationId xmlns:p14="http://schemas.microsoft.com/office/powerpoint/2010/main" val="40916153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Listing 14.5 </a:t>
            </a:r>
            <a:r>
              <a:rPr lang="en-US" sz="2000" b="0" dirty="0" smtClean="0"/>
              <a:t>(2 </a:t>
            </a:r>
            <a:r>
              <a:rPr lang="en-US" sz="2000" b="0" dirty="0"/>
              <a:t>of 2)</a:t>
            </a:r>
            <a:endParaRPr lang="en-US" dirty="0"/>
          </a:p>
        </p:txBody>
      </p:sp>
      <p:pic>
        <p:nvPicPr>
          <p:cNvPr id="4" name="Picture 3" descr="Code has 16 lines, as follows. Line 1. greater than greater than greater than equals equals equals equals equals equals equals equals equals equals equals equals equals equals equals equals equals equals equals equals equals equals equals equals equals equals equals equals equals equals equals equals Restart equals equals equals equals equals equals equals equals equals equals equals equals equals equals equals equals equals equals equals equals equals equals equals equals equals equals equals equals equals equals equals. Line 2. greater than greater than greater than. Line 3. Entering the try suite. Line 4. Provide a dividend to divide colon 10. Line 5. Provide a divisor to divide by colon 0. Line 6. Divide by 0 error. Line 7. Continuing on with the rest of the program. Line 8. greater than greater than greater than equals equals equals equals equals equals equals equals equals equals equals equals equals equals equals equals equals equals equals equals equals equals equals equals equals equals equals equals equals equals equals equals Restart equals equals equals equals equals equals equals equals equals equals equals equals equals equals equals equals equals equals equals equals equals equals equals equals equals equals equals equals equals equals equals equals. Line 9. Greater than greater than greater than. Line 10. Entering the try suite. Line 11. Provide a dividend to divide colon. Line 12, two paragraphs. Trace back left parenthesis most recent call last right parenthesis colon. Line 13, indented once. File double quote forward slash Users forward slash bill forward slash book forward slash v 3 period 5 forward slash chapter exceptions forward slash divide period p y double quote comma line 3 comma in less than module greater than. Line 14, indented twice. Dividend equals float left parenthesis input left parenthesis double quote Provide a dividend to divide colon double quote right parenthesis right parenthesis. Line 15. Keyboard Interrupt. Line 16. Greater than greater than greater than."/>
          <p:cNvPicPr>
            <a:picLocks noChangeAspect="1"/>
          </p:cNvPicPr>
          <p:nvPr/>
        </p:nvPicPr>
        <p:blipFill>
          <a:blip r:embed="rId2"/>
          <a:stretch>
            <a:fillRect/>
          </a:stretch>
        </p:blipFill>
        <p:spPr>
          <a:xfrm>
            <a:off x="727364" y="1893511"/>
            <a:ext cx="7377545" cy="3440489"/>
          </a:xfrm>
          <a:prstGeom prst="rect">
            <a:avLst/>
          </a:prstGeom>
        </p:spPr>
      </p:pic>
    </p:spTree>
    <p:extLst>
      <p:ext uri="{BB962C8B-B14F-4D97-AF65-F5344CB8AC3E}">
        <p14:creationId xmlns:p14="http://schemas.microsoft.com/office/powerpoint/2010/main" val="20118967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noChangeArrowheads="1"/>
          </p:cNvSpPr>
          <p:nvPr>
            <p:ph type="title"/>
          </p:nvPr>
        </p:nvSpPr>
        <p:spPr/>
        <p:txBody>
          <a:bodyPr/>
          <a:lstStyle/>
          <a:p>
            <a:r>
              <a:rPr lang="en-US" smtClean="0"/>
              <a:t>Check for specific exceptions</a:t>
            </a:r>
            <a:endParaRPr lang="en-US"/>
          </a:p>
        </p:txBody>
      </p:sp>
      <p:sp>
        <p:nvSpPr>
          <p:cNvPr id="27652" name="Text Placeholder 3"/>
          <p:cNvSpPr>
            <a:spLocks noGrp="1" noChangeArrowheads="1"/>
          </p:cNvSpPr>
          <p:nvPr>
            <p:ph idx="1"/>
          </p:nvPr>
        </p:nvSpPr>
        <p:spPr/>
        <p:txBody>
          <a:bodyPr/>
          <a:lstStyle/>
          <a:p>
            <a:r>
              <a:rPr lang="en-US" smtClean="0"/>
              <a:t>Turns out that you don’t have to check for an exception type. You can just have an exception without an particular error and it will catch anything</a:t>
            </a:r>
          </a:p>
          <a:p>
            <a:r>
              <a:rPr lang="en-US" smtClean="0"/>
              <a:t>That is a bad idea. How can you fix (or recover from) an error if you don’t know the kind of exception</a:t>
            </a:r>
          </a:p>
          <a:p>
            <a:r>
              <a:rPr lang="en-US" smtClean="0"/>
              <a:t>Label your exceptions, all that you expect!</a:t>
            </a:r>
            <a:endParaRPr lang="en-US"/>
          </a:p>
        </p:txBody>
      </p:sp>
    </p:spTree>
    <p:extLst>
      <p:ext uri="{BB962C8B-B14F-4D97-AF65-F5344CB8AC3E}">
        <p14:creationId xmlns:p14="http://schemas.microsoft.com/office/powerpoint/2010/main" val="31716373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2"/>
          <p:cNvSpPr>
            <a:spLocks noGrp="1" noChangeArrowheads="1"/>
          </p:cNvSpPr>
          <p:nvPr>
            <p:ph type="title"/>
          </p:nvPr>
        </p:nvSpPr>
        <p:spPr/>
        <p:txBody>
          <a:bodyPr/>
          <a:lstStyle/>
          <a:p>
            <a:r>
              <a:rPr lang="en-US" smtClean="0"/>
              <a:t>What exceptions are there?</a:t>
            </a:r>
            <a:endParaRPr lang="en-US"/>
          </a:p>
        </p:txBody>
      </p:sp>
      <p:sp>
        <p:nvSpPr>
          <p:cNvPr id="28676" name="TextPlaceholder 3"/>
          <p:cNvSpPr>
            <a:spLocks noGrp="1" noChangeArrowheads="1"/>
          </p:cNvSpPr>
          <p:nvPr>
            <p:ph idx="1"/>
          </p:nvPr>
        </p:nvSpPr>
        <p:spPr/>
        <p:txBody>
          <a:bodyPr/>
          <a:lstStyle/>
          <a:p>
            <a:r>
              <a:rPr lang="en-US" smtClean="0"/>
              <a:t>In the present Python, there is a set of exceptions that are pre-labeled.</a:t>
            </a:r>
          </a:p>
          <a:p>
            <a:r>
              <a:rPr lang="en-US" smtClean="0"/>
              <a:t>To find the exception for a case you are interested it, easy enough to try it in the interpreter and see what comes up</a:t>
            </a:r>
          </a:p>
          <a:p>
            <a:r>
              <a:rPr lang="en-US" smtClean="0"/>
              <a:t>The interpreter tells you what the exception is for that case.</a:t>
            </a:r>
            <a:endParaRPr lang="en-US"/>
          </a:p>
        </p:txBody>
      </p:sp>
    </p:spTree>
    <p:extLst>
      <p:ext uri="{BB962C8B-B14F-4D97-AF65-F5344CB8AC3E}">
        <p14:creationId xmlns:p14="http://schemas.microsoft.com/office/powerpoint/2010/main" val="26796739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Python D</a:t>
            </a:r>
            <a:r>
              <a:rPr lang="en-US" dirty="0" smtClean="0"/>
              <a:t>ocs Webpage</a:t>
            </a:r>
            <a:endParaRPr lang="en-US" dirty="0"/>
          </a:p>
        </p:txBody>
      </p:sp>
      <p:pic>
        <p:nvPicPr>
          <p:cNvPr id="5" name="Picture 4" descr="Code has 37 lines, as follows. Line 1. Base Exception. Line 2, indented once. Plus hyphen hyphen System Exit. Line 3, indented once. Plus hyphen hyphen Keyboard Interrupt. Line 4, indented once. Plus hyphen hyphen Generator Exit. Line 5, indented once. Plus hyphen hyphen Exception. Line 6, indented twice. Plus hyphen hyphen Stop Iteration. Line 7, indented twice. Plus hyphen hyphen Stop A sync iteration. Line 8, indented twice. Plus hyphen hyphen arithmetic error. Line 9, indented three times. Pipe plus hyphen hyphen Floating Point Error. Line 10, indented three times. Pipe plus hyphen hyphen Over flow Error. Line 11, indented three times. Pipe plus hyphen hyphen Zero Division Error. Line 12, indented twice. Plus hyphen hyphen Assertion Error. Line 13, indented twice. Plus hyphen hyphen Attribute Error. Line 14, indented twice. Plus hyphen hyphen Buffer Error.  Line 15, indented twice. Plus hyphen hyphen E O F Error. Line 16, indented twice. Plus hyphen hyphen Import Error. Line 17, indented twice. Plus hyphen hyphen Lookup Error. Line 18, indented three times. Pipe plus hyphen hyphen Index Error. Line 19, indented three times. Pipe plus hyphen hyphen Key Error. Line 20, indented twice. Plus hyphen hyphen Memory Error. Line 21, indented twice. Plus hyphen hyphen Name Error. Line 22, indented three times. Pipe plus hyphen hyphen Unbound Local Error. Line 23, indented twice. Plus hyphen hyphen O S Error. Line 24, indented three times. Pipe plus hyphen hyphen Blocking I O Error. Line 25, indented three times. Pipe plus hyphen hyphen Child Process Error. Line 26, indented three times. Pipe plus hyphen hyphen Connection error. Line 27, indented four times. Pipe Pipe plus hyphen hyphen Broken Pipe Error. Line 28, indented four times. Pipe Pipe plus hyphen hyphen Connection Aborted Error. Line 29, indented four times. Pipe Pipe plus hyphen hyphen Connection Refused Error. Line 30, indented four times. Pipe Pipe plus hyphen hyphen Connection Reset Error. Line 31, indented three times. Pipe plus hyphen hyphen File Exists Error. Line 32, indented three times. Pipe plus hyphen hyphen File Not Found Error. Line 33, indented three times. Pipe plus hyphen hyphen Interrupted Error. Line 34, indented three times. Pipe plus hyphen hyphen Not A directory error. Line 35, indented three times. Pipe plus hyphen hyphen Permission Error. Line 36, indented three times. Pipe plus hyphen hyphen Process Lookup Error. Line 37, indented three times. Pipe plus hyphen hyphen Timeout Error."/>
          <p:cNvPicPr>
            <a:picLocks noChangeAspect="1"/>
          </p:cNvPicPr>
          <p:nvPr/>
        </p:nvPicPr>
        <p:blipFill>
          <a:blip r:embed="rId2">
            <a:clrChange>
              <a:clrFrom>
                <a:srgbClr val="EEFFCA"/>
              </a:clrFrom>
              <a:clrTo>
                <a:srgbClr val="EEFFCA">
                  <a:alpha val="0"/>
                </a:srgbClr>
              </a:clrTo>
            </a:clrChange>
            <a:duotone>
              <a:prstClr val="black"/>
              <a:schemeClr val="tx1">
                <a:tint val="45000"/>
                <a:satMod val="400000"/>
              </a:schemeClr>
            </a:duotone>
          </a:blip>
          <a:stretch>
            <a:fillRect/>
          </a:stretch>
        </p:blipFill>
        <p:spPr>
          <a:xfrm>
            <a:off x="1548244" y="1610590"/>
            <a:ext cx="2751049" cy="4657182"/>
          </a:xfrm>
          <a:prstGeom prst="rect">
            <a:avLst/>
          </a:prstGeom>
        </p:spPr>
      </p:pic>
      <p:pic>
        <p:nvPicPr>
          <p:cNvPr id="6" name="Picture 5" descr="Code has 25 lines, as follows. Line 1. Plus hyphen hyphen Reference Error. Line 2. Plus hyphen hyphen Run time Error. Line 3, indented once. Pipe plus hyphen hyphen Not implemented error. Line 4, indented once. Pipe plus hyphen hyphen Recursion error. Line 5. Plus hyphen hyphen Syntax Error. Line 6, indented once. Pipe plus hyphen hyphen Indentation Error. Line 7, indented twice. Pipe plus hyphen hyphen Tab Error. Line 8. Plus hyphen hyphen System Error. Line 9. Plus hyphen hyphen Type Error. Line 10. Plus hyphen hyphen Value Error. Line 11, indented once. Pipe plus hyphen hyphen Unicode Error. Line 12, indented twice. Pipe plus hyphen hyphen Unicode Decode Error. Line 13, indented twice. Pipe plus hyphen hyphen Unicode Encode Error. Line 14, indented twice. Pipe plus hyphen hyphen Unicode Translate Error. Line 15. Plus hyphen hyphen Warning. Line 16, indented once. Plus hyphen hyphen Depreciation Waring. Line 17, indented once. Plus hyphen hyphen Pending Depreciation Warning. Line 18, indented once. Plus hyphen hyphen Run time Warning. Line 19, intended once. Plus hyphen hyphen Syntax Warning. Line 20, indented once. Plus hyphen hyphen User Warning. Line 21, indented once. Plus hyphen hyphen Future Warning. Line 22, indented once. Plus hyphen hyphen Import Warning. Line 23, indented once. Plus hyphen hyphen Unicode Warning. Line 24, indented once. Plus hyphen hyphen Bytes Warning. Line 25, indented once. Plus hyphen hyphen Resource Warning."/>
          <p:cNvPicPr>
            <a:picLocks noChangeAspect="1"/>
          </p:cNvPicPr>
          <p:nvPr/>
        </p:nvPicPr>
        <p:blipFill>
          <a:blip r:embed="rId3">
            <a:clrChange>
              <a:clrFrom>
                <a:srgbClr val="EEFFCA"/>
              </a:clrFrom>
              <a:clrTo>
                <a:srgbClr val="EEFFCA">
                  <a:alpha val="0"/>
                </a:srgbClr>
              </a:clrTo>
            </a:clrChange>
            <a:duotone>
              <a:prstClr val="black"/>
              <a:schemeClr val="tx1">
                <a:tint val="45000"/>
                <a:satMod val="400000"/>
              </a:schemeClr>
            </a:duotone>
          </a:blip>
          <a:stretch>
            <a:fillRect/>
          </a:stretch>
        </p:blipFill>
        <p:spPr>
          <a:xfrm>
            <a:off x="4853314" y="1849049"/>
            <a:ext cx="3144448" cy="4180265"/>
          </a:xfrm>
          <a:prstGeom prst="rect">
            <a:avLst/>
          </a:prstGeom>
        </p:spPr>
      </p:pic>
    </p:spTree>
    <p:extLst>
      <p:ext uri="{BB962C8B-B14F-4D97-AF65-F5344CB8AC3E}">
        <p14:creationId xmlns:p14="http://schemas.microsoft.com/office/powerpoint/2010/main" val="27726941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2"/>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Examples</a:t>
            </a:r>
          </a:p>
        </p:txBody>
      </p:sp>
      <p:pic>
        <p:nvPicPr>
          <p:cNvPr id="3" name="Picture 2" descr="Two horizontal ovals in a column."/>
          <p:cNvPicPr>
            <a:picLocks noChangeAspect="1"/>
          </p:cNvPicPr>
          <p:nvPr/>
        </p:nvPicPr>
        <p:blipFill>
          <a:blip r:embed="rId3"/>
          <a:stretch>
            <a:fillRect/>
          </a:stretch>
        </p:blipFill>
        <p:spPr>
          <a:xfrm>
            <a:off x="2033154" y="2697512"/>
            <a:ext cx="2402032" cy="2481287"/>
          </a:xfrm>
          <a:prstGeom prst="rect">
            <a:avLst/>
          </a:prstGeom>
        </p:spPr>
      </p:pic>
      <p:sp>
        <p:nvSpPr>
          <p:cNvPr id="29700" name="Text Placeholder 3"/>
          <p:cNvSpPr>
            <a:spLocks noGrp="1" noChangeArrowheads="1"/>
          </p:cNvSpPr>
          <p:nvPr>
            <p:ph idx="1"/>
          </p:nvPr>
        </p:nvSpPr>
        <p:spPr>
          <a:xfrm>
            <a:off x="2133600" y="1447800"/>
            <a:ext cx="6781800" cy="4495800"/>
          </a:xfrm>
        </p:spPr>
        <p:txBody>
          <a:bodyPr/>
          <a:lstStyle/>
          <a:p>
            <a:pPr>
              <a:buNone/>
            </a:pPr>
            <a:r>
              <a:rPr lang="en-US" sz="2000" dirty="0">
                <a:ea typeface="ＭＳ Ｐゴシック" pitchFamily="-108" charset="-128"/>
                <a:cs typeface="ＭＳ Ｐゴシック" pitchFamily="-108" charset="-128"/>
              </a:rPr>
              <a:t>In  [1]: 1/0Out [1]: </a:t>
            </a:r>
            <a:endParaRPr lang="en-US" sz="2000" dirty="0" smtClean="0">
              <a:ea typeface="ＭＳ Ｐゴシック" pitchFamily="-108" charset="-128"/>
              <a:cs typeface="ＭＳ Ｐゴシック" pitchFamily="-108" charset="-128"/>
            </a:endParaRPr>
          </a:p>
          <a:p>
            <a:pPr>
              <a:buNone/>
            </a:pPr>
            <a:r>
              <a:rPr lang="en-US" sz="2000" dirty="0" err="1" smtClean="0">
                <a:ea typeface="ＭＳ Ｐゴシック" pitchFamily="-108" charset="-128"/>
                <a:cs typeface="ＭＳ Ｐゴシック" pitchFamily="-108" charset="-128"/>
              </a:rPr>
              <a:t>Traceback</a:t>
            </a:r>
            <a:r>
              <a:rPr lang="en-US" sz="2000" dirty="0" smtClean="0">
                <a:ea typeface="ＭＳ Ｐゴシック" pitchFamily="-108" charset="-128"/>
                <a:cs typeface="ＭＳ Ｐゴシック" pitchFamily="-108" charset="-128"/>
              </a:rPr>
              <a:t> </a:t>
            </a:r>
            <a:r>
              <a:rPr lang="en-US" sz="2000" dirty="0">
                <a:ea typeface="ＭＳ Ｐゴシック" pitchFamily="-108" charset="-128"/>
                <a:cs typeface="ＭＳ Ｐゴシック" pitchFamily="-108" charset="-128"/>
              </a:rPr>
              <a:t>(most recent call last):  File "&lt;pyshell#9&gt;", line 1, in &lt;module&gt;    </a:t>
            </a:r>
            <a:r>
              <a:rPr lang="en-US" sz="2000" dirty="0" smtClean="0">
                <a:ea typeface="ＭＳ Ｐゴシック" pitchFamily="-108" charset="-128"/>
                <a:cs typeface="ＭＳ Ｐゴシック" pitchFamily="-108" charset="-128"/>
              </a:rPr>
              <a:t>1/0</a:t>
            </a:r>
          </a:p>
          <a:p>
            <a:pPr>
              <a:buNone/>
            </a:pPr>
            <a:r>
              <a:rPr lang="en-US" sz="2000" dirty="0" err="1" smtClean="0">
                <a:ea typeface="ＭＳ Ｐゴシック" pitchFamily="-108" charset="-128"/>
                <a:cs typeface="ＭＳ Ｐゴシック" pitchFamily="-108" charset="-128"/>
              </a:rPr>
              <a:t>ZeroDivisionError</a:t>
            </a:r>
            <a:r>
              <a:rPr lang="en-US" sz="2000" dirty="0">
                <a:ea typeface="ＭＳ Ｐゴシック" pitchFamily="-108" charset="-128"/>
                <a:cs typeface="ＭＳ Ｐゴシック" pitchFamily="-108" charset="-128"/>
              </a:rPr>
              <a:t>: integer division or modulo by </a:t>
            </a:r>
            <a:r>
              <a:rPr lang="en-US" sz="2000" dirty="0" smtClean="0">
                <a:ea typeface="ＭＳ Ｐゴシック" pitchFamily="-108" charset="-128"/>
                <a:cs typeface="ＭＳ Ｐゴシック" pitchFamily="-108" charset="-128"/>
              </a:rPr>
              <a:t>zero</a:t>
            </a:r>
          </a:p>
          <a:p>
            <a:pPr>
              <a:buNone/>
            </a:pPr>
            <a:r>
              <a:rPr lang="en-US" sz="2000" dirty="0" smtClean="0">
                <a:ea typeface="ＭＳ Ｐゴシック" pitchFamily="-108" charset="-128"/>
                <a:cs typeface="ＭＳ Ｐゴシック" pitchFamily="-108" charset="-128"/>
              </a:rPr>
              <a:t>In  </a:t>
            </a:r>
            <a:r>
              <a:rPr lang="en-US" sz="2000" dirty="0">
                <a:ea typeface="ＭＳ Ｐゴシック" pitchFamily="-108" charset="-128"/>
                <a:cs typeface="ＭＳ Ｐゴシック" pitchFamily="-108" charset="-128"/>
              </a:rPr>
              <a:t>[2]: open("junk</a:t>
            </a:r>
            <a:r>
              <a:rPr lang="en-US" sz="2000" dirty="0" smtClean="0">
                <a:ea typeface="ＭＳ Ｐゴシック" pitchFamily="-108" charset="-128"/>
                <a:cs typeface="ＭＳ Ｐゴシック" pitchFamily="-108" charset="-128"/>
              </a:rPr>
              <a:t>")</a:t>
            </a:r>
          </a:p>
          <a:p>
            <a:pPr>
              <a:buNone/>
            </a:pPr>
            <a:r>
              <a:rPr lang="en-US" sz="2000" dirty="0" smtClean="0">
                <a:ea typeface="ＭＳ Ｐゴシック" pitchFamily="-108" charset="-128"/>
                <a:cs typeface="ＭＳ Ｐゴシック" pitchFamily="-108" charset="-128"/>
              </a:rPr>
              <a:t>Out </a:t>
            </a:r>
            <a:r>
              <a:rPr lang="en-US" sz="2000" dirty="0">
                <a:ea typeface="ＭＳ Ｐゴシック" pitchFamily="-108" charset="-128"/>
                <a:cs typeface="ＭＳ Ｐゴシック" pitchFamily="-108" charset="-128"/>
              </a:rPr>
              <a:t>[2]: </a:t>
            </a:r>
            <a:r>
              <a:rPr lang="en-US" sz="2000" dirty="0" err="1">
                <a:ea typeface="ＭＳ Ｐゴシック" pitchFamily="-108" charset="-128"/>
                <a:cs typeface="ＭＳ Ｐゴシック" pitchFamily="-108" charset="-128"/>
              </a:rPr>
              <a:t>Traceback</a:t>
            </a:r>
            <a:r>
              <a:rPr lang="en-US" sz="2000" dirty="0">
                <a:ea typeface="ＭＳ Ｐゴシック" pitchFamily="-108" charset="-128"/>
                <a:cs typeface="ＭＳ Ｐゴシック" pitchFamily="-108" charset="-128"/>
              </a:rPr>
              <a:t> (most recent call last):  File "&lt;</a:t>
            </a:r>
            <a:r>
              <a:rPr lang="en-US" sz="2000" dirty="0" err="1">
                <a:ea typeface="ＭＳ Ｐゴシック" pitchFamily="-108" charset="-128"/>
                <a:cs typeface="ＭＳ Ｐゴシック" pitchFamily="-108" charset="-128"/>
              </a:rPr>
              <a:t>stdin</a:t>
            </a:r>
            <a:r>
              <a:rPr lang="en-US" sz="2000" dirty="0">
                <a:ea typeface="ＭＳ Ｐゴシック" pitchFamily="-108" charset="-128"/>
                <a:cs typeface="ＭＳ Ｐゴシック" pitchFamily="-108" charset="-128"/>
              </a:rPr>
              <a:t>&gt;", line 1, in &lt;module</a:t>
            </a:r>
            <a:r>
              <a:rPr lang="en-US" sz="2000" dirty="0" smtClean="0">
                <a:ea typeface="ＭＳ Ｐゴシック" pitchFamily="-108" charset="-128"/>
                <a:cs typeface="ＭＳ Ｐゴシック" pitchFamily="-108" charset="-128"/>
              </a:rPr>
              <a:t>&gt;</a:t>
            </a:r>
          </a:p>
          <a:p>
            <a:pPr>
              <a:buNone/>
            </a:pPr>
            <a:r>
              <a:rPr lang="en-US" sz="2000" dirty="0" err="1" smtClean="0">
                <a:ea typeface="ＭＳ Ｐゴシック" pitchFamily="-108" charset="-128"/>
                <a:cs typeface="ＭＳ Ｐゴシック" pitchFamily="-108" charset="-128"/>
              </a:rPr>
              <a:t>FileNotFoundError</a:t>
            </a:r>
            <a:r>
              <a:rPr lang="en-US" sz="2000" dirty="0">
                <a:ea typeface="ＭＳ Ｐゴシック" pitchFamily="-108" charset="-128"/>
                <a:cs typeface="ＭＳ Ｐゴシック" pitchFamily="-108" charset="-128"/>
              </a:rPr>
              <a:t>: [</a:t>
            </a:r>
            <a:r>
              <a:rPr lang="en-US" sz="2000" dirty="0" err="1">
                <a:ea typeface="ＭＳ Ｐゴシック" pitchFamily="-108" charset="-128"/>
                <a:cs typeface="ＭＳ Ｐゴシック" pitchFamily="-108" charset="-128"/>
              </a:rPr>
              <a:t>Errno</a:t>
            </a:r>
            <a:r>
              <a:rPr lang="en-US" sz="2000" dirty="0">
                <a:ea typeface="ＭＳ Ｐゴシック" pitchFamily="-108" charset="-128"/>
                <a:cs typeface="ＭＳ Ｐゴシック" pitchFamily="-108" charset="-128"/>
              </a:rPr>
              <a:t> 2] No such file or directory: 'junk'</a:t>
            </a:r>
            <a:endParaRPr lang="en-US" dirty="0">
              <a:ea typeface="ＭＳ Ｐゴシック" pitchFamily="-108" charset="-128"/>
              <a:cs typeface="ＭＳ Ｐゴシック" pitchFamily="-108" charset="-128"/>
            </a:endParaRPr>
          </a:p>
        </p:txBody>
      </p:sp>
      <p:sp>
        <p:nvSpPr>
          <p:cNvPr id="29701" name="Text Box 4"/>
          <p:cNvSpPr txBox="1">
            <a:spLocks noChangeArrowheads="1"/>
          </p:cNvSpPr>
          <p:nvPr/>
        </p:nvSpPr>
        <p:spPr bwMode="auto">
          <a:xfrm>
            <a:off x="520266" y="2895600"/>
            <a:ext cx="788988" cy="954107"/>
          </a:xfrm>
          <a:prstGeom prst="rect">
            <a:avLst/>
          </a:prstGeom>
          <a:noFill/>
          <a:ln w="9525">
            <a:noFill/>
            <a:miter lim="800000"/>
            <a:headEnd/>
            <a:tailEnd/>
          </a:ln>
        </p:spPr>
        <p:txBody>
          <a:bodyPr wrap="square">
            <a:prstTxWarp prst="textNoShape">
              <a:avLst/>
            </a:prstTxWarp>
            <a:spAutoFit/>
          </a:bodyPr>
          <a:lstStyle/>
          <a:p>
            <a:r>
              <a:rPr lang="en-US" dirty="0"/>
              <a:t>error</a:t>
            </a:r>
          </a:p>
          <a:p>
            <a:r>
              <a:rPr lang="en-US" dirty="0"/>
              <a:t>names</a:t>
            </a:r>
          </a:p>
          <a:p>
            <a:r>
              <a:rPr lang="en-US" dirty="0"/>
              <a:t>CAPS</a:t>
            </a:r>
          </a:p>
          <a:p>
            <a:r>
              <a:rPr lang="en-US" dirty="0"/>
              <a:t>matter!</a:t>
            </a:r>
          </a:p>
        </p:txBody>
      </p:sp>
      <p:pic>
        <p:nvPicPr>
          <p:cNvPr id="4" name="Picture 5" descr="Two diagonal arrows extend from same point in different directions. Top diagonal arrow points up right. Bottom diagonal arrow points down right."/>
          <p:cNvPicPr>
            <a:picLocks noChangeAspect="1"/>
          </p:cNvPicPr>
          <p:nvPr/>
        </p:nvPicPr>
        <p:blipFill>
          <a:blip r:embed="rId4"/>
          <a:stretch>
            <a:fillRect/>
          </a:stretch>
        </p:blipFill>
        <p:spPr>
          <a:xfrm>
            <a:off x="1309254" y="3219742"/>
            <a:ext cx="883997" cy="1530229"/>
          </a:xfrm>
          <a:prstGeom prst="rect">
            <a:avLst/>
          </a:prstGeom>
        </p:spPr>
      </p:pic>
    </p:spTree>
    <p:extLst>
      <p:ext uri="{BB962C8B-B14F-4D97-AF65-F5344CB8AC3E}">
        <p14:creationId xmlns:p14="http://schemas.microsoft.com/office/powerpoint/2010/main" val="32854658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Philosophy of Exception Handling</a:t>
            </a:r>
            <a:endParaRPr lang="en-US" dirty="0"/>
          </a:p>
        </p:txBody>
      </p:sp>
    </p:spTree>
    <p:extLst>
      <p:ext uri="{BB962C8B-B14F-4D97-AF65-F5344CB8AC3E}">
        <p14:creationId xmlns:p14="http://schemas.microsoft.com/office/powerpoint/2010/main" val="1772568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noChangeArrowheads="1"/>
          </p:cNvSpPr>
          <p:nvPr>
            <p:ph type="title"/>
          </p:nvPr>
        </p:nvSpPr>
        <p:spPr/>
        <p:txBody>
          <a:bodyPr/>
          <a:lstStyle/>
          <a:p>
            <a:r>
              <a:rPr lang="en-US" dirty="0"/>
              <a:t>E</a:t>
            </a:r>
            <a:r>
              <a:rPr lang="en-US" dirty="0" smtClean="0"/>
              <a:t>xample File</a:t>
            </a:r>
            <a:endParaRPr lang="en-US" dirty="0"/>
          </a:p>
        </p:txBody>
      </p:sp>
      <p:sp>
        <p:nvSpPr>
          <p:cNvPr id="29700" name="Text Placeholder 3"/>
          <p:cNvSpPr>
            <a:spLocks noGrp="1" noChangeArrowheads="1"/>
          </p:cNvSpPr>
          <p:nvPr>
            <p:ph idx="1"/>
          </p:nvPr>
        </p:nvSpPr>
        <p:spPr/>
        <p:txBody>
          <a:bodyPr/>
          <a:lstStyle/>
          <a:p>
            <a:pPr marL="0" indent="0">
              <a:buNone/>
            </a:pPr>
            <a:r>
              <a:rPr lang="en-US" dirty="0" smtClean="0"/>
              <a:t>We</a:t>
            </a:r>
            <a:r>
              <a:rPr lang="fr-FR" dirty="0" smtClean="0"/>
              <a:t>'</a:t>
            </a:r>
            <a:r>
              <a:rPr lang="en-US" dirty="0" err="1" smtClean="0"/>
              <a:t>ll</a:t>
            </a:r>
            <a:r>
              <a:rPr lang="en-US" dirty="0" smtClean="0"/>
              <a:t> work with a file called </a:t>
            </a:r>
            <a:r>
              <a:rPr lang="en-US" dirty="0" smtClean="0">
                <a:solidFill>
                  <a:srgbClr val="660066"/>
                </a:solidFill>
                <a:latin typeface="Courier New"/>
                <a:cs typeface="Courier New"/>
              </a:rPr>
              <a:t>temp.txt</a:t>
            </a:r>
            <a:r>
              <a:rPr lang="en-US" dirty="0" smtClean="0"/>
              <a:t> which has the following file contents</a:t>
            </a:r>
          </a:p>
          <a:p>
            <a:pPr marL="0" indent="0">
              <a:buNone/>
            </a:pPr>
            <a:r>
              <a:rPr lang="en-US" dirty="0" smtClean="0">
                <a:latin typeface="Courier New"/>
                <a:cs typeface="Courier New"/>
              </a:rPr>
              <a:t>First Line</a:t>
            </a:r>
          </a:p>
          <a:p>
            <a:pPr marL="0" indent="0">
              <a:buNone/>
            </a:pPr>
            <a:r>
              <a:rPr lang="en-US" dirty="0" smtClean="0">
                <a:latin typeface="Courier New"/>
                <a:cs typeface="Courier New"/>
              </a:rPr>
              <a:t>Second Line</a:t>
            </a:r>
          </a:p>
          <a:p>
            <a:pPr marL="0" indent="0">
              <a:buNone/>
            </a:pPr>
            <a:r>
              <a:rPr lang="en-US" dirty="0" smtClean="0">
                <a:latin typeface="Courier New"/>
                <a:cs typeface="Courier New"/>
              </a:rPr>
              <a:t>Third Line</a:t>
            </a:r>
          </a:p>
          <a:p>
            <a:pPr marL="0" indent="0">
              <a:buNone/>
            </a:pPr>
            <a:r>
              <a:rPr lang="en-US" dirty="0" smtClean="0">
                <a:latin typeface="Courier New"/>
                <a:cs typeface="Courier New"/>
              </a:rPr>
              <a:t>Fourth Line</a:t>
            </a:r>
            <a:endParaRPr lang="en-US" dirty="0">
              <a:latin typeface="Courier New"/>
              <a:cs typeface="Courier New"/>
            </a:endParaRPr>
          </a:p>
        </p:txBody>
      </p:sp>
    </p:spTree>
    <p:extLst>
      <p:ext uri="{BB962C8B-B14F-4D97-AF65-F5344CB8AC3E}">
        <p14:creationId xmlns:p14="http://schemas.microsoft.com/office/powerpoint/2010/main" val="340080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Dealing with problems</a:t>
            </a:r>
            <a:endParaRPr lang="en-US" dirty="0"/>
          </a:p>
        </p:txBody>
      </p:sp>
      <p:sp>
        <p:nvSpPr>
          <p:cNvPr id="4" name="Content Placeholder 3"/>
          <p:cNvSpPr>
            <a:spLocks noGrp="1"/>
          </p:cNvSpPr>
          <p:nvPr>
            <p:ph idx="1"/>
          </p:nvPr>
        </p:nvSpPr>
        <p:spPr/>
        <p:txBody>
          <a:bodyPr/>
          <a:lstStyle/>
          <a:p>
            <a:pPr>
              <a:buNone/>
            </a:pPr>
            <a:r>
              <a:rPr lang="en-US" dirty="0" smtClean="0"/>
              <a:t>Two ways to deal with exceptions</a:t>
            </a:r>
          </a:p>
          <a:p>
            <a:r>
              <a:rPr lang="en-US" b="1" dirty="0" smtClean="0"/>
              <a:t>L</a:t>
            </a:r>
            <a:r>
              <a:rPr lang="en-US" sz="100" b="1" dirty="0" smtClean="0"/>
              <a:t> </a:t>
            </a:r>
            <a:r>
              <a:rPr lang="en-US" b="1" dirty="0" smtClean="0"/>
              <a:t>B</a:t>
            </a:r>
            <a:r>
              <a:rPr lang="en-US" sz="100" b="1" dirty="0" smtClean="0"/>
              <a:t> </a:t>
            </a:r>
            <a:r>
              <a:rPr lang="en-US" b="1" dirty="0" smtClean="0"/>
              <a:t>Y</a:t>
            </a:r>
            <a:r>
              <a:rPr lang="en-US" sz="100" b="1" dirty="0" smtClean="0"/>
              <a:t> </a:t>
            </a:r>
            <a:r>
              <a:rPr lang="en-US" b="1" dirty="0" smtClean="0"/>
              <a:t>L</a:t>
            </a:r>
            <a:r>
              <a:rPr lang="en-US" dirty="0" smtClean="0"/>
              <a:t>: Look Before you Leap</a:t>
            </a:r>
          </a:p>
          <a:p>
            <a:r>
              <a:rPr lang="en-US" b="1" dirty="0" smtClean="0"/>
              <a:t>E</a:t>
            </a:r>
            <a:r>
              <a:rPr lang="en-US" sz="100" b="1" dirty="0" smtClean="0"/>
              <a:t> </a:t>
            </a:r>
            <a:r>
              <a:rPr lang="en-US" b="1" dirty="0" smtClean="0"/>
              <a:t>A</a:t>
            </a:r>
            <a:r>
              <a:rPr lang="en-US" sz="100" b="1" dirty="0" smtClean="0"/>
              <a:t> </a:t>
            </a:r>
            <a:r>
              <a:rPr lang="en-US" b="1" dirty="0" smtClean="0"/>
              <a:t>F</a:t>
            </a:r>
            <a:r>
              <a:rPr lang="en-US" sz="100" b="1" dirty="0" smtClean="0"/>
              <a:t> </a:t>
            </a:r>
            <a:r>
              <a:rPr lang="en-US" b="1" dirty="0" smtClean="0"/>
              <a:t>P</a:t>
            </a:r>
            <a:r>
              <a:rPr lang="en-US" dirty="0" smtClean="0"/>
              <a:t>: Easier to Ask Forgiveness than Permission (famous quote by Grace Hopper)</a:t>
            </a:r>
          </a:p>
        </p:txBody>
      </p:sp>
    </p:spTree>
    <p:extLst>
      <p:ext uri="{BB962C8B-B14F-4D97-AF65-F5344CB8AC3E}">
        <p14:creationId xmlns:p14="http://schemas.microsoft.com/office/powerpoint/2010/main" val="1733820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Before You Leap</a:t>
            </a:r>
            <a:endParaRPr lang="en-US" dirty="0"/>
          </a:p>
        </p:txBody>
      </p:sp>
      <p:sp>
        <p:nvSpPr>
          <p:cNvPr id="3" name="Content Placeholder 2"/>
          <p:cNvSpPr>
            <a:spLocks noGrp="1"/>
          </p:cNvSpPr>
          <p:nvPr>
            <p:ph idx="1"/>
          </p:nvPr>
        </p:nvSpPr>
        <p:spPr/>
        <p:txBody>
          <a:bodyPr/>
          <a:lstStyle/>
          <a:p>
            <a:r>
              <a:rPr lang="en-US" dirty="0" smtClean="0"/>
              <a:t>By this we mean that before we execute a statement, we check all aspects to make sure it executes correctly:</a:t>
            </a:r>
          </a:p>
          <a:p>
            <a:pPr lvl="1"/>
            <a:r>
              <a:rPr lang="en-US" dirty="0" smtClean="0"/>
              <a:t>if it requires a string, check that</a:t>
            </a:r>
          </a:p>
          <a:p>
            <a:pPr lvl="1"/>
            <a:r>
              <a:rPr lang="en-US" dirty="0" smtClean="0"/>
              <a:t>if it requires a dictionary key, check that</a:t>
            </a:r>
          </a:p>
          <a:p>
            <a:r>
              <a:rPr lang="en-US" dirty="0" smtClean="0"/>
              <a:t>Tends to make code messy. The heart of the code (what you want it to do) is hidden by all the checking.</a:t>
            </a:r>
            <a:endParaRPr lang="en-US" dirty="0"/>
          </a:p>
        </p:txBody>
      </p:sp>
    </p:spTree>
    <p:extLst>
      <p:ext uri="{BB962C8B-B14F-4D97-AF65-F5344CB8AC3E}">
        <p14:creationId xmlns:p14="http://schemas.microsoft.com/office/powerpoint/2010/main" val="21482429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Easier to Ask Forgiveness than Permission</a:t>
            </a:r>
            <a:endParaRPr lang="en-US" dirty="0"/>
          </a:p>
        </p:txBody>
      </p:sp>
      <p:sp>
        <p:nvSpPr>
          <p:cNvPr id="3" name="Content Placeholder 2"/>
          <p:cNvSpPr>
            <a:spLocks noGrp="1"/>
          </p:cNvSpPr>
          <p:nvPr>
            <p:ph idx="1"/>
          </p:nvPr>
        </p:nvSpPr>
        <p:spPr/>
        <p:txBody>
          <a:bodyPr/>
          <a:lstStyle/>
          <a:p>
            <a:r>
              <a:rPr lang="en-US" dirty="0" smtClean="0"/>
              <a:t>By this we mean, run any statement you want, no checking required</a:t>
            </a:r>
          </a:p>
          <a:p>
            <a:r>
              <a:rPr lang="en-US" dirty="0" smtClean="0"/>
              <a:t>However, be ready to “clean up any messes” by catching errors that occur</a:t>
            </a:r>
          </a:p>
          <a:p>
            <a:r>
              <a:rPr lang="en-US" dirty="0" smtClean="0"/>
              <a:t>The </a:t>
            </a:r>
            <a:r>
              <a:rPr lang="en-US" dirty="0" smtClean="0">
                <a:solidFill>
                  <a:srgbClr val="660066"/>
                </a:solidFill>
                <a:latin typeface="Courier New"/>
                <a:cs typeface="Courier New"/>
              </a:rPr>
              <a:t>try</a:t>
            </a:r>
            <a:r>
              <a:rPr lang="en-US" dirty="0" smtClean="0">
                <a:latin typeface="Courier New"/>
                <a:cs typeface="Courier New"/>
              </a:rPr>
              <a:t> </a:t>
            </a:r>
            <a:r>
              <a:rPr lang="en-US" dirty="0" smtClean="0"/>
              <a:t>suite code reflects what you want to do and the </a:t>
            </a:r>
            <a:r>
              <a:rPr lang="en-US" dirty="0" smtClean="0">
                <a:solidFill>
                  <a:srgbClr val="660066"/>
                </a:solidFill>
                <a:latin typeface="Courier New"/>
                <a:cs typeface="Courier New"/>
              </a:rPr>
              <a:t>except</a:t>
            </a:r>
            <a:r>
              <a:rPr lang="en-US" dirty="0" smtClean="0">
                <a:latin typeface="Courier New"/>
                <a:cs typeface="Courier New"/>
              </a:rPr>
              <a:t> </a:t>
            </a:r>
            <a:r>
              <a:rPr lang="en-US" dirty="0" smtClean="0"/>
              <a:t>code what you want to do on error. Cleaner separation!</a:t>
            </a:r>
            <a:endParaRPr lang="en-US" dirty="0"/>
          </a:p>
        </p:txBody>
      </p:sp>
    </p:spTree>
    <p:extLst>
      <p:ext uri="{BB962C8B-B14F-4D97-AF65-F5344CB8AC3E}">
        <p14:creationId xmlns:p14="http://schemas.microsoft.com/office/powerpoint/2010/main" val="25925181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likes EAFP</a:t>
            </a:r>
            <a:endParaRPr lang="en-US" dirty="0"/>
          </a:p>
        </p:txBody>
      </p:sp>
      <p:sp>
        <p:nvSpPr>
          <p:cNvPr id="3" name="Content Placeholder 2"/>
          <p:cNvSpPr>
            <a:spLocks noGrp="1"/>
          </p:cNvSpPr>
          <p:nvPr>
            <p:ph idx="1"/>
          </p:nvPr>
        </p:nvSpPr>
        <p:spPr/>
        <p:txBody>
          <a:bodyPr/>
          <a:lstStyle/>
          <a:p>
            <a:r>
              <a:rPr lang="en-US" dirty="0" smtClean="0"/>
              <a:t>Code Python programmers support the </a:t>
            </a:r>
            <a:r>
              <a:rPr lang="en-US" b="1" dirty="0"/>
              <a:t>E</a:t>
            </a:r>
            <a:r>
              <a:rPr lang="en-US" sz="100" b="1" dirty="0"/>
              <a:t> </a:t>
            </a:r>
            <a:r>
              <a:rPr lang="en-US" b="1" dirty="0"/>
              <a:t>A</a:t>
            </a:r>
            <a:r>
              <a:rPr lang="en-US" sz="100" b="1" dirty="0"/>
              <a:t> </a:t>
            </a:r>
            <a:r>
              <a:rPr lang="en-US" b="1" dirty="0"/>
              <a:t>F</a:t>
            </a:r>
            <a:r>
              <a:rPr lang="en-US" sz="100" b="1" dirty="0"/>
              <a:t> </a:t>
            </a:r>
            <a:r>
              <a:rPr lang="en-US" b="1" dirty="0"/>
              <a:t>P</a:t>
            </a:r>
            <a:r>
              <a:rPr lang="en-US" dirty="0" smtClean="0"/>
              <a:t> approach:</a:t>
            </a:r>
          </a:p>
          <a:p>
            <a:pPr lvl="1"/>
            <a:r>
              <a:rPr lang="en-US" dirty="0" smtClean="0"/>
              <a:t>run the code, let the </a:t>
            </a:r>
            <a:r>
              <a:rPr lang="en-US" dirty="0" smtClean="0">
                <a:latin typeface="Courier New"/>
                <a:cs typeface="Courier New"/>
              </a:rPr>
              <a:t>except </a:t>
            </a:r>
            <a:r>
              <a:rPr lang="en-US" dirty="0" smtClean="0"/>
              <a:t>suites deal with the errors. Don’t check first.</a:t>
            </a:r>
            <a:endParaRPr lang="en-US" dirty="0"/>
          </a:p>
        </p:txBody>
      </p:sp>
    </p:spTree>
    <p:extLst>
      <p:ext uri="{BB962C8B-B14F-4D97-AF65-F5344CB8AC3E}">
        <p14:creationId xmlns:p14="http://schemas.microsoft.com/office/powerpoint/2010/main" val="38748649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14-6</a:t>
            </a:r>
            <a:endParaRPr lang="en-US" dirty="0"/>
          </a:p>
        </p:txBody>
      </p:sp>
      <p:pic>
        <p:nvPicPr>
          <p:cNvPr id="6" name="Picture 2" descr="Code has 18 lines and reads as follows. Line 1. Hash check whether I n t conversion will raise an error comma two examples period. Line 2. Hash python idioms comma http colon forward slash forward slash  Jaynes period Colorado period e d u forward slash Python Idioms period h t m l. Line 3. Blank. Line 4. Hash l b y l comma test for the problematic conditions. Line 5. D e f test underscore l b y l left parentheses a underscore s t r right parentheses colon. Line 6, indented once. If not is instance left parentheses a underscore s t r comma s t r right parentheses or not a underscore s t r period is digit colon. Line 7, indented twice. Return none. Line 8, indented once. E l I f l e n left parentheses a underscore s t r right parentheses right angle bracket 10 colon. Hash too many digits for I n t conversion. Line 9, indented twice. Return None. Line 10, indented once. Else colon. Line 11, indented twice. Return I n t left parentheses a underscore s t r right parentheses. Line 12. Blank. Line 13. Hash E A F P comma just try it comma clean up any mess with handlers. Line 14. D e f test underscore e a f p left parentheses a underscore s t r right parentheses colon. Line 15, indented once. Try colon. Line 16, indented twice. Return I n t left parentheses a underscore s t r right parentheses. Line 17, indented once. Except left parentheses Type Error comma Value Error comma Over flow Error right parentheses colon. Hash I n t conversion failed. Line 18, indented twice. Return none."/>
          <p:cNvPicPr>
            <a:picLocks noGrp="1" noChangeAspect="1"/>
          </p:cNvPicPr>
          <p:nvPr>
            <p:ph sz="quarter" idx="4294967295"/>
          </p:nvPr>
        </p:nvPicPr>
        <p:blipFill>
          <a:blip r:embed="rId2"/>
          <a:stretch>
            <a:fillRect/>
          </a:stretch>
        </p:blipFill>
        <p:spPr>
          <a:xfrm>
            <a:off x="796347" y="1751489"/>
            <a:ext cx="7551305" cy="4015465"/>
          </a:xfrm>
        </p:spPr>
      </p:pic>
    </p:spTree>
    <p:extLst>
      <p:ext uri="{BB962C8B-B14F-4D97-AF65-F5344CB8AC3E}">
        <p14:creationId xmlns:p14="http://schemas.microsoft.com/office/powerpoint/2010/main" val="23921501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Extensions to the Basic Exception Model</a:t>
            </a:r>
            <a:endParaRPr lang="en-US" dirty="0"/>
          </a:p>
        </p:txBody>
      </p:sp>
    </p:spTree>
    <p:extLst>
      <p:ext uri="{BB962C8B-B14F-4D97-AF65-F5344CB8AC3E}">
        <p14:creationId xmlns:p14="http://schemas.microsoft.com/office/powerpoint/2010/main" val="13054254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1"/>
          <p:cNvSpPr>
            <a:spLocks noGrp="1" noChangeArrowheads="1"/>
          </p:cNvSpPr>
          <p:nvPr>
            <p:ph type="title"/>
          </p:nvPr>
        </p:nvSpPr>
        <p:spPr/>
        <p:txBody>
          <a:bodyPr/>
          <a:lstStyle/>
          <a:p>
            <a:r>
              <a:rPr lang="en-US" dirty="0" smtClean="0"/>
              <a:t>Version 2, Finally </a:t>
            </a:r>
            <a:r>
              <a:rPr lang="en-US" dirty="0"/>
              <a:t>S</a:t>
            </a:r>
            <a:r>
              <a:rPr lang="en-US" dirty="0" smtClean="0"/>
              <a:t>uite</a:t>
            </a:r>
            <a:endParaRPr lang="en-US" dirty="0"/>
          </a:p>
        </p:txBody>
      </p:sp>
      <p:sp>
        <p:nvSpPr>
          <p:cNvPr id="33796" name="Content Placeholder 2"/>
          <p:cNvSpPr>
            <a:spLocks noGrp="1" noChangeArrowheads="1"/>
          </p:cNvSpPr>
          <p:nvPr>
            <p:ph idx="1"/>
          </p:nvPr>
        </p:nvSpPr>
        <p:spPr/>
        <p:txBody>
          <a:bodyPr/>
          <a:lstStyle/>
          <a:p>
            <a:r>
              <a:rPr lang="en-US" dirty="0" smtClean="0"/>
              <a:t>you can add a </a:t>
            </a:r>
            <a:r>
              <a:rPr lang="en-US" dirty="0" smtClean="0">
                <a:latin typeface="Courier New"/>
                <a:cs typeface="Courier New"/>
              </a:rPr>
              <a:t>finally </a:t>
            </a:r>
            <a:r>
              <a:rPr lang="en-US" dirty="0" smtClean="0"/>
              <a:t>suite at the end of the </a:t>
            </a:r>
            <a:r>
              <a:rPr lang="en-US" dirty="0" smtClean="0">
                <a:latin typeface="Courier New"/>
                <a:cs typeface="Courier New"/>
              </a:rPr>
              <a:t>try</a:t>
            </a:r>
            <a:r>
              <a:rPr lang="en-US" dirty="0" smtClean="0"/>
              <a:t>/</a:t>
            </a:r>
            <a:r>
              <a:rPr lang="en-US" dirty="0" smtClean="0">
                <a:latin typeface="Courier New"/>
                <a:cs typeface="Courier New"/>
              </a:rPr>
              <a:t>except </a:t>
            </a:r>
            <a:r>
              <a:rPr lang="en-US" dirty="0" smtClean="0"/>
              <a:t>group</a:t>
            </a:r>
          </a:p>
          <a:p>
            <a:r>
              <a:rPr lang="en-US" dirty="0" smtClean="0"/>
              <a:t>the finally suite is run as you exit the </a:t>
            </a:r>
            <a:r>
              <a:rPr lang="en-US" dirty="0" smtClean="0">
                <a:latin typeface="Courier New"/>
                <a:cs typeface="Courier New"/>
              </a:rPr>
              <a:t>try</a:t>
            </a:r>
            <a:r>
              <a:rPr lang="en-US" dirty="0" smtClean="0"/>
              <a:t>/</a:t>
            </a:r>
            <a:r>
              <a:rPr lang="en-US" dirty="0" smtClean="0">
                <a:latin typeface="Courier New"/>
                <a:cs typeface="Courier New"/>
              </a:rPr>
              <a:t>except </a:t>
            </a:r>
            <a:r>
              <a:rPr lang="en-US" dirty="0" smtClean="0"/>
              <a:t>suite, </a:t>
            </a:r>
            <a:r>
              <a:rPr lang="en-US" b="1" i="1" dirty="0" smtClean="0"/>
              <a:t>no matter whether an error occurred or not</a:t>
            </a:r>
            <a:r>
              <a:rPr lang="en-US" dirty="0" smtClean="0"/>
              <a:t>. </a:t>
            </a:r>
          </a:p>
          <a:p>
            <a:pPr lvl="1"/>
            <a:r>
              <a:rPr lang="en-US" dirty="0" smtClean="0"/>
              <a:t>even if an exception raised in the </a:t>
            </a:r>
            <a:r>
              <a:rPr lang="en-US" dirty="0" smtClean="0">
                <a:latin typeface="Courier New"/>
                <a:cs typeface="Courier New"/>
              </a:rPr>
              <a:t>try </a:t>
            </a:r>
            <a:r>
              <a:rPr lang="en-US" dirty="0" smtClean="0"/>
              <a:t>suite was not handled!</a:t>
            </a:r>
          </a:p>
          <a:p>
            <a:r>
              <a:rPr lang="en-US" dirty="0" smtClean="0"/>
              <a:t>Gives you an opportunity to clean up as you exit the </a:t>
            </a:r>
            <a:r>
              <a:rPr lang="en-US" dirty="0" smtClean="0">
                <a:latin typeface="Courier New"/>
                <a:cs typeface="Courier New"/>
              </a:rPr>
              <a:t>try</a:t>
            </a:r>
            <a:r>
              <a:rPr lang="en-US" dirty="0" smtClean="0"/>
              <a:t>/</a:t>
            </a:r>
            <a:r>
              <a:rPr lang="en-US" dirty="0" smtClean="0">
                <a:latin typeface="Courier New"/>
                <a:cs typeface="Courier New"/>
              </a:rPr>
              <a:t>except </a:t>
            </a:r>
            <a:r>
              <a:rPr lang="en-US" dirty="0" smtClean="0"/>
              <a:t>group</a:t>
            </a:r>
            <a:endParaRPr lang="en-US" dirty="0"/>
          </a:p>
        </p:txBody>
      </p:sp>
    </p:spTree>
    <p:extLst>
      <p:ext uri="{BB962C8B-B14F-4D97-AF65-F5344CB8AC3E}">
        <p14:creationId xmlns:p14="http://schemas.microsoft.com/office/powerpoint/2010/main" val="37735141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inally and With</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New"/>
                <a:cs typeface="Courier New"/>
              </a:rPr>
              <a:t>finally</a:t>
            </a:r>
            <a:r>
              <a:rPr lang="en-US" dirty="0" smtClean="0"/>
              <a:t> is related to a </a:t>
            </a:r>
            <a:r>
              <a:rPr lang="en-US" dirty="0" smtClean="0">
                <a:latin typeface="Courier New"/>
                <a:cs typeface="Courier New"/>
              </a:rPr>
              <a:t>with</a:t>
            </a:r>
            <a:r>
              <a:rPr lang="en-US" dirty="0" smtClean="0"/>
              <a:t> statement:</a:t>
            </a:r>
          </a:p>
          <a:p>
            <a:r>
              <a:rPr lang="en-US" dirty="0" smtClean="0"/>
              <a:t>creates a context (the </a:t>
            </a:r>
            <a:r>
              <a:rPr lang="en-US" dirty="0" smtClean="0">
                <a:latin typeface="Courier New"/>
                <a:cs typeface="Courier New"/>
              </a:rPr>
              <a:t>try</a:t>
            </a:r>
            <a:r>
              <a:rPr lang="en-US" dirty="0" smtClean="0"/>
              <a:t> suite)</a:t>
            </a:r>
          </a:p>
          <a:p>
            <a:r>
              <a:rPr lang="en-US" dirty="0" smtClean="0"/>
              <a:t>has an exit, namely execute the </a:t>
            </a:r>
            <a:r>
              <a:rPr lang="en-US" dirty="0" smtClean="0">
                <a:latin typeface="Courier New"/>
                <a:cs typeface="Courier New"/>
              </a:rPr>
              <a:t>finally</a:t>
            </a:r>
            <a:r>
              <a:rPr lang="en-US" dirty="0" smtClean="0"/>
              <a:t> suite</a:t>
            </a:r>
          </a:p>
          <a:p>
            <a:endParaRPr lang="en-US" dirty="0"/>
          </a:p>
        </p:txBody>
      </p:sp>
    </p:spTree>
    <p:extLst>
      <p:ext uri="{BB962C8B-B14F-4D97-AF65-F5344CB8AC3E}">
        <p14:creationId xmlns:p14="http://schemas.microsoft.com/office/powerpoint/2010/main" val="5803550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noChangeArrowheads="1"/>
          </p:cNvSpPr>
          <p:nvPr>
            <p:ph type="title"/>
          </p:nvPr>
        </p:nvSpPr>
        <p:spPr/>
        <p:txBody>
          <a:bodyPr/>
          <a:lstStyle/>
          <a:p>
            <a:r>
              <a:rPr lang="en-US" dirty="0" smtClean="0"/>
              <a:t>Version 3, </a:t>
            </a:r>
            <a:r>
              <a:rPr lang="en-US" dirty="0" smtClean="0">
                <a:latin typeface="Courier New"/>
                <a:cs typeface="Courier New"/>
              </a:rPr>
              <a:t>else</a:t>
            </a:r>
            <a:endParaRPr lang="en-US" dirty="0">
              <a:latin typeface="Courier New"/>
              <a:cs typeface="Courier New"/>
            </a:endParaRPr>
          </a:p>
        </p:txBody>
      </p:sp>
      <p:sp>
        <p:nvSpPr>
          <p:cNvPr id="34820" name="Content Placeholder 2"/>
          <p:cNvSpPr>
            <a:spLocks noGrp="1" noChangeArrowheads="1"/>
          </p:cNvSpPr>
          <p:nvPr>
            <p:ph idx="1"/>
          </p:nvPr>
        </p:nvSpPr>
        <p:spPr/>
        <p:txBody>
          <a:bodyPr/>
          <a:lstStyle/>
          <a:p>
            <a:r>
              <a:rPr lang="en-US" dirty="0" smtClean="0"/>
              <a:t>One way to think about things is to think of the </a:t>
            </a:r>
            <a:r>
              <a:rPr lang="en-US" dirty="0" smtClean="0">
                <a:latin typeface="Courier New"/>
                <a:cs typeface="Courier New"/>
              </a:rPr>
              <a:t>try </a:t>
            </a:r>
            <a:r>
              <a:rPr lang="en-US" dirty="0" smtClean="0"/>
              <a:t>as a kind of condition (an exception condition) and the </a:t>
            </a:r>
            <a:r>
              <a:rPr lang="en-US" dirty="0" smtClean="0">
                <a:latin typeface="Courier New"/>
                <a:cs typeface="Courier New"/>
              </a:rPr>
              <a:t>except</a:t>
            </a:r>
            <a:r>
              <a:rPr lang="en-US" dirty="0" smtClean="0">
                <a:latin typeface="Arial"/>
                <a:cs typeface="Arial"/>
              </a:rPr>
              <a:t>s</a:t>
            </a:r>
            <a:r>
              <a:rPr lang="en-US" dirty="0" smtClean="0">
                <a:latin typeface="Courier New"/>
                <a:cs typeface="Courier New"/>
              </a:rPr>
              <a:t> </a:t>
            </a:r>
            <a:r>
              <a:rPr lang="en-US" dirty="0" smtClean="0"/>
              <a:t>as conditional clauses</a:t>
            </a:r>
          </a:p>
          <a:p>
            <a:r>
              <a:rPr lang="en-US" dirty="0" smtClean="0"/>
              <a:t>if an exception occurs then you match the exception </a:t>
            </a:r>
          </a:p>
          <a:p>
            <a:r>
              <a:rPr lang="en-US" dirty="0" smtClean="0"/>
              <a:t>the </a:t>
            </a:r>
            <a:r>
              <a:rPr lang="en-US" dirty="0" smtClean="0">
                <a:latin typeface="Courier New"/>
                <a:cs typeface="Courier New"/>
              </a:rPr>
              <a:t>else </a:t>
            </a:r>
            <a:r>
              <a:rPr lang="en-US" dirty="0" smtClean="0"/>
              <a:t>clause covers the non-exception condition. It runs when the </a:t>
            </a:r>
            <a:r>
              <a:rPr lang="en-US" dirty="0" smtClean="0">
                <a:latin typeface="Courier New"/>
                <a:cs typeface="Courier New"/>
              </a:rPr>
              <a:t>try </a:t>
            </a:r>
            <a:r>
              <a:rPr lang="en-US" dirty="0" smtClean="0"/>
              <a:t>suite does not encounter an error. </a:t>
            </a:r>
            <a:endParaRPr lang="en-US" dirty="0"/>
          </a:p>
        </p:txBody>
      </p:sp>
    </p:spTree>
    <p:extLst>
      <p:ext uri="{BB962C8B-B14F-4D97-AF65-F5344CB8AC3E}">
        <p14:creationId xmlns:p14="http://schemas.microsoft.com/office/powerpoint/2010/main" val="15733973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p:cNvSpPr>
            <a:spLocks noGrp="1" noChangeArrowheads="1"/>
          </p:cNvSpPr>
          <p:nvPr>
            <p:ph type="title"/>
          </p:nvPr>
        </p:nvSpPr>
        <p:spPr/>
        <p:txBody>
          <a:bodyPr/>
          <a:lstStyle/>
          <a:p>
            <a:pPr eaLnBrk="1" hangingPunct="1"/>
            <a:r>
              <a:rPr lang="en-US">
                <a:ea typeface="ＭＳ Ｐゴシック" pitchFamily="-108" charset="-128"/>
                <a:cs typeface="ＭＳ Ｐゴシック" pitchFamily="-108" charset="-128"/>
              </a:rPr>
              <a:t>The whole thing</a:t>
            </a:r>
          </a:p>
        </p:txBody>
      </p:sp>
      <p:pic>
        <p:nvPicPr>
          <p:cNvPr id="2" name="Picture 2" descr="Code has 12 lines and reads as follows. Line 1. Try colon. Line 2, indented once. Code to try. Line 3. Except python error 1 colon. Line 4, indented once. Exception code. Line 5. Except python error 2 colon. Line 6, indented once. Exception code. Line 7. Except colon. Line 8, indented once. Default except code. Line 9. Else colon. Line 10, indented once. Non exception case. Line 11. Finally colon. Line 12, indented once. Clean up code. "/>
          <p:cNvPicPr>
            <a:picLocks noGrp="1" noChangeAspect="1"/>
          </p:cNvPicPr>
          <p:nvPr>
            <p:ph idx="1"/>
          </p:nvPr>
        </p:nvPicPr>
        <p:blipFill>
          <a:blip r:embed="rId2"/>
          <a:stretch>
            <a:fillRect/>
          </a:stretch>
        </p:blipFill>
        <p:spPr>
          <a:xfrm>
            <a:off x="3010853" y="1745673"/>
            <a:ext cx="2810567" cy="4525963"/>
          </a:xfrm>
          <a:prstGeom prst="rect">
            <a:avLst/>
          </a:prstGeom>
        </p:spPr>
      </p:pic>
    </p:spTree>
    <p:extLst>
      <p:ext uri="{BB962C8B-B14F-4D97-AF65-F5344CB8AC3E}">
        <p14:creationId xmlns:p14="http://schemas.microsoft.com/office/powerpoint/2010/main" val="10705914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File Access Methods, </a:t>
            </a:r>
            <a:r>
              <a:rPr lang="en-US" dirty="0" smtClean="0"/>
              <a:t>Reading </a:t>
            </a:r>
            <a:r>
              <a:rPr lang="en-US" sz="2000" b="0" dirty="0" smtClean="0"/>
              <a:t>(1 of 3)</a:t>
            </a:r>
            <a:endParaRPr lang="en-US" b="0" dirty="0"/>
          </a:p>
        </p:txBody>
      </p:sp>
      <p:pic>
        <p:nvPicPr>
          <p:cNvPr id="5" name="Picture 4" descr="Code has 12 lines, as follows. Line 1. greater than greater than greater than temp underscore file equals open left parenthesis double quote temp period t x t double quote comma double quote r double quote right parenthesis hash open file for reading. Line 2. Greater than greater than greater than first underscore line underscore s t r equals temp underscore file period read line left parenthesis right parenthesis hash read exactly one line. Line 3. Greater than greater than greater than first underscore line underscore s t r. Line 4. Quote First line backslash n quote. Line 5. greater than greater than greater than for line underscore s t r in temp underscore file colon hash read remaining lines. Line 6, indented once. Print left parenthesis line underscore s t r right parenthesis. Line 7, two paragraphs. Second line. Line 8, two paragraphs. Third line. Line 9, two paragraphs. Fourth line. Line 10, two paragraphs. Greater than greater than greater than temp underscore file period read line left parenthesis right parenthesis hash file reads comma return empty s t r. Line 11. Quote quote. Line 12. Greater than greater than greater than temp underscore file period close left parenthesis right parenthesis."/>
          <p:cNvPicPr>
            <a:picLocks noChangeAspect="1"/>
          </p:cNvPicPr>
          <p:nvPr/>
        </p:nvPicPr>
        <p:blipFill>
          <a:blip r:embed="rId2"/>
          <a:stretch>
            <a:fillRect/>
          </a:stretch>
        </p:blipFill>
        <p:spPr>
          <a:xfrm>
            <a:off x="768927" y="1652379"/>
            <a:ext cx="7439891" cy="3960647"/>
          </a:xfrm>
          <a:prstGeom prst="rect">
            <a:avLst/>
          </a:prstGeom>
        </p:spPr>
      </p:pic>
    </p:spTree>
    <p:extLst>
      <p:ext uri="{BB962C8B-B14F-4D97-AF65-F5344CB8AC3E}">
        <p14:creationId xmlns:p14="http://schemas.microsoft.com/office/powerpoint/2010/main" val="14801734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14-7</a:t>
            </a:r>
            <a:endParaRPr lang="en-US" dirty="0"/>
          </a:p>
        </p:txBody>
      </p:sp>
      <p:pic>
        <p:nvPicPr>
          <p:cNvPr id="6" name="Picture 2" descr="Code has 27 lines. The code reads as follows. Line 1. Hash all aspects of exceptions. Line 2. Blank. Line 3. D e f process underscore file left parentheses data underscore file right parentheses colon. Line 4, indented once. Double quote double quote double quote Print each line of a file with its line number period double quote double quote double quote. Line 5, indented once. Count equals 1. Line 6, indented once. For line in data underscore file colon. Line 7, indented twice. Print left parentheses quote Line quote plus s t r left parentheses count right parentheses plus quote colon quote plus line period strip left parentheses right parentheses right parentheses. Line 8, indented twice. Count equals count plus 1. Line 9. Blank. Line 10. While true colon. Hash loop forever colon until double quote break double quote is encountered. Line 11, indented once. Filename equals input left parentheses quote Input a file to open colon quote right parentheses. Line 12, indented once. Try colon. Line 13, indented twice. Data underscore file equals open left parentheses filename right parentheses. Line 14, indented once. Except I O error colon. Hash we get here if file open failed. Line 15, indented twice. Print left parentheses quote Bad file name semicolon try again quote right parentheses. Line 16, indented once. Else colon. Line 17, indented twice. Hash no exception so let’s process the file. Line 18, indented twice. Print left parentheses quote Processing file quote comma filename right parentheses. Line 19, indented twice. Process underscore file left parentheses data underscore file right parentheses. Line 20, indented twice. Break. Hash exit double quote while double quote loop left parentheses but do double quote finally double quote block first right parentheses. Line 21, indented once. Finally colon. Hash we get here whether there was an exception or not. Line 22, indented twice. Try colon. Line 23, indented three times. Data underscore file period close left parentheses right parentheses. Line 24, indented twice. Except name error colon. Line 25, indented three times. Print left parentheses quote Going around again quote right parentheses. Line 26. Blank. Line 27. Print left parentheses quote Line after the try hyphen except group quote right parentheses. "/>
          <p:cNvPicPr>
            <a:picLocks noGrp="1" noChangeAspect="1"/>
          </p:cNvPicPr>
          <p:nvPr>
            <p:ph sz="quarter" idx="4294967295"/>
          </p:nvPr>
        </p:nvPicPr>
        <p:blipFill>
          <a:blip r:embed="rId2"/>
          <a:stretch>
            <a:fillRect/>
          </a:stretch>
        </p:blipFill>
        <p:spPr>
          <a:xfrm>
            <a:off x="1787704" y="1698001"/>
            <a:ext cx="5876925" cy="4498975"/>
          </a:xfrm>
        </p:spPr>
      </p:pic>
    </p:spTree>
    <p:extLst>
      <p:ext uri="{BB962C8B-B14F-4D97-AF65-F5344CB8AC3E}">
        <p14:creationId xmlns:p14="http://schemas.microsoft.com/office/powerpoint/2010/main" val="1165058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Raising and creating your own exceptions</a:t>
            </a:r>
            <a:endParaRPr lang="en-US" dirty="0"/>
          </a:p>
        </p:txBody>
      </p:sp>
    </p:spTree>
    <p:extLst>
      <p:ext uri="{BB962C8B-B14F-4D97-AF65-F5344CB8AC3E}">
        <p14:creationId xmlns:p14="http://schemas.microsoft.com/office/powerpoint/2010/main" val="8339706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1"/>
          <p:cNvSpPr>
            <a:spLocks noGrp="1" noChangeArrowheads="1"/>
          </p:cNvSpPr>
          <p:nvPr>
            <p:ph type="title"/>
          </p:nvPr>
        </p:nvSpPr>
        <p:spPr/>
        <p:txBody>
          <a:bodyPr/>
          <a:lstStyle/>
          <a:p>
            <a:r>
              <a:rPr lang="en-US" dirty="0" smtClean="0"/>
              <a:t>Invoking Yourself, Raise</a:t>
            </a:r>
            <a:endParaRPr lang="en-US" dirty="0"/>
          </a:p>
        </p:txBody>
      </p:sp>
      <p:sp>
        <p:nvSpPr>
          <p:cNvPr id="37892" name="Content Placeholder 2"/>
          <p:cNvSpPr>
            <a:spLocks noGrp="1" noChangeArrowheads="1"/>
          </p:cNvSpPr>
          <p:nvPr>
            <p:ph idx="1"/>
          </p:nvPr>
        </p:nvSpPr>
        <p:spPr/>
        <p:txBody>
          <a:bodyPr/>
          <a:lstStyle/>
          <a:p>
            <a:r>
              <a:rPr lang="en-US" dirty="0" smtClean="0"/>
              <a:t>You can also choose to invoke the exception system anytime you like with the </a:t>
            </a:r>
            <a:r>
              <a:rPr lang="en-US" dirty="0" smtClean="0">
                <a:latin typeface="Courier New"/>
                <a:cs typeface="Courier New"/>
              </a:rPr>
              <a:t>raise </a:t>
            </a:r>
            <a:r>
              <a:rPr lang="en-US" dirty="0" smtClean="0"/>
              <a:t>command</a:t>
            </a:r>
          </a:p>
          <a:p>
            <a:pPr>
              <a:buNone/>
            </a:pPr>
            <a:r>
              <a:rPr lang="en-US" dirty="0" smtClean="0">
                <a:latin typeface="Courier New"/>
                <a:cs typeface="Courier New"/>
              </a:rPr>
              <a:t>raise </a:t>
            </a:r>
            <a:r>
              <a:rPr lang="en-US" dirty="0" err="1">
                <a:latin typeface="Courier New"/>
                <a:cs typeface="Courier New"/>
              </a:rPr>
              <a:t>M</a:t>
            </a:r>
            <a:r>
              <a:rPr lang="en-US" dirty="0" err="1" smtClean="0">
                <a:latin typeface="Courier New"/>
                <a:cs typeface="Courier New"/>
              </a:rPr>
              <a:t>yException</a:t>
            </a:r>
            <a:endParaRPr lang="en-US" dirty="0" smtClean="0">
              <a:latin typeface="Courier New"/>
              <a:cs typeface="Courier New"/>
            </a:endParaRPr>
          </a:p>
          <a:p>
            <a:r>
              <a:rPr lang="en-US" dirty="0" smtClean="0"/>
              <a:t>you can check for odd conditions, </a:t>
            </a:r>
            <a:r>
              <a:rPr lang="en-US" dirty="0" smtClean="0">
                <a:latin typeface="Courier New"/>
                <a:cs typeface="Courier New"/>
              </a:rPr>
              <a:t>raise </a:t>
            </a:r>
            <a:r>
              <a:rPr lang="en-US" dirty="0" smtClean="0"/>
              <a:t>them as an error, then catch them</a:t>
            </a:r>
          </a:p>
          <a:p>
            <a:r>
              <a:rPr lang="en-US" dirty="0" smtClean="0"/>
              <a:t>they must be part of the existing exception hierarchy in Python</a:t>
            </a:r>
          </a:p>
          <a:p>
            <a:endParaRPr lang="en-US" dirty="0"/>
          </a:p>
        </p:txBody>
      </p:sp>
    </p:spTree>
    <p:extLst>
      <p:ext uri="{BB962C8B-B14F-4D97-AF65-F5344CB8AC3E}">
        <p14:creationId xmlns:p14="http://schemas.microsoft.com/office/powerpoint/2010/main" val="32351722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1"/>
          <p:cNvSpPr>
            <a:spLocks noGrp="1" noChangeArrowheads="1"/>
          </p:cNvSpPr>
          <p:nvPr>
            <p:ph type="title"/>
          </p:nvPr>
        </p:nvSpPr>
        <p:spPr/>
        <p:txBody>
          <a:bodyPr/>
          <a:lstStyle/>
          <a:p>
            <a:r>
              <a:rPr lang="en-US" dirty="0" smtClean="0"/>
              <a:t>Non-local catch</a:t>
            </a:r>
            <a:endParaRPr lang="en-US" dirty="0"/>
          </a:p>
        </p:txBody>
      </p:sp>
      <p:sp>
        <p:nvSpPr>
          <p:cNvPr id="39940" name="Content Placeholder 2"/>
          <p:cNvSpPr>
            <a:spLocks noGrp="1" noChangeArrowheads="1"/>
          </p:cNvSpPr>
          <p:nvPr>
            <p:ph idx="1"/>
          </p:nvPr>
        </p:nvSpPr>
        <p:spPr/>
        <p:txBody>
          <a:bodyPr/>
          <a:lstStyle/>
          <a:p>
            <a:r>
              <a:rPr lang="en-US" dirty="0" smtClean="0"/>
              <a:t>Interestingly, the </a:t>
            </a:r>
            <a:r>
              <a:rPr lang="en-US" dirty="0" smtClean="0">
                <a:latin typeface="Courier New"/>
                <a:cs typeface="Courier New"/>
              </a:rPr>
              <a:t>except </a:t>
            </a:r>
            <a:r>
              <a:rPr lang="en-US" dirty="0" smtClean="0"/>
              <a:t>suite does not have to be right next to the try suite.</a:t>
            </a:r>
          </a:p>
          <a:p>
            <a:r>
              <a:rPr lang="en-US" dirty="0" smtClean="0"/>
              <a:t>In fact, the </a:t>
            </a:r>
            <a:r>
              <a:rPr lang="en-US" dirty="0" smtClean="0">
                <a:latin typeface="Courier New"/>
                <a:cs typeface="Courier New"/>
              </a:rPr>
              <a:t>except </a:t>
            </a:r>
            <a:r>
              <a:rPr lang="en-US" dirty="0" smtClean="0"/>
              <a:t>that catches a </a:t>
            </a:r>
            <a:r>
              <a:rPr lang="en-US" dirty="0" smtClean="0">
                <a:latin typeface="Courier New"/>
                <a:cs typeface="Courier New"/>
              </a:rPr>
              <a:t>try </a:t>
            </a:r>
            <a:r>
              <a:rPr lang="en-US" dirty="0" smtClean="0"/>
              <a:t>error can be in another function</a:t>
            </a:r>
          </a:p>
          <a:p>
            <a:r>
              <a:rPr lang="en-US" dirty="0" smtClean="0"/>
              <a:t>Python maintains a chain of function invocations. If an error occurs in a function and it cannot catch it, it looks to the function that called it to catch it</a:t>
            </a:r>
            <a:endParaRPr lang="en-US" dirty="0"/>
          </a:p>
        </p:txBody>
      </p:sp>
    </p:spTree>
    <p:extLst>
      <p:ext uri="{BB962C8B-B14F-4D97-AF65-F5344CB8AC3E}">
        <p14:creationId xmlns:p14="http://schemas.microsoft.com/office/powerpoint/2010/main" val="5737078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your own exception</a:t>
            </a:r>
            <a:endParaRPr lang="en-US" dirty="0"/>
          </a:p>
        </p:txBody>
      </p:sp>
      <p:sp>
        <p:nvSpPr>
          <p:cNvPr id="3" name="Content Placeholder 2"/>
          <p:cNvSpPr>
            <a:spLocks noGrp="1"/>
          </p:cNvSpPr>
          <p:nvPr>
            <p:ph idx="1"/>
          </p:nvPr>
        </p:nvSpPr>
        <p:spPr/>
        <p:txBody>
          <a:bodyPr/>
          <a:lstStyle/>
          <a:p>
            <a:r>
              <a:rPr lang="en-US" dirty="0" smtClean="0"/>
              <a:t>You can make your own exception. </a:t>
            </a:r>
          </a:p>
          <a:p>
            <a:r>
              <a:rPr lang="en-US" dirty="0" smtClean="0"/>
              <a:t>Exceptions are classes, so you can make a new exception by making a new subclass:</a:t>
            </a:r>
          </a:p>
          <a:p>
            <a:pPr lvl="1">
              <a:buNone/>
            </a:pPr>
            <a:r>
              <a:rPr lang="en-US" dirty="0" smtClean="0">
                <a:latin typeface="Courier New"/>
                <a:cs typeface="Courier New"/>
              </a:rPr>
              <a:t>class </a:t>
            </a:r>
            <a:r>
              <a:rPr lang="en-US" dirty="0" err="1">
                <a:latin typeface="Courier New"/>
                <a:cs typeface="Courier New"/>
              </a:rPr>
              <a:t>M</a:t>
            </a:r>
            <a:r>
              <a:rPr lang="en-US" dirty="0" err="1" smtClean="0">
                <a:latin typeface="Courier New"/>
                <a:cs typeface="Courier New"/>
              </a:rPr>
              <a:t>yException</a:t>
            </a:r>
            <a:r>
              <a:rPr lang="en-US" dirty="0" smtClean="0">
                <a:latin typeface="Courier New"/>
                <a:cs typeface="Courier New"/>
              </a:rPr>
              <a:t> (</a:t>
            </a:r>
            <a:r>
              <a:rPr lang="en-US" dirty="0" err="1" smtClean="0">
                <a:latin typeface="Courier New"/>
                <a:cs typeface="Courier New"/>
              </a:rPr>
              <a:t>IOError</a:t>
            </a:r>
            <a:r>
              <a:rPr lang="en-US" dirty="0" smtClean="0">
                <a:latin typeface="Courier New"/>
                <a:cs typeface="Courier New"/>
              </a:rPr>
              <a:t>):</a:t>
            </a:r>
          </a:p>
          <a:p>
            <a:pPr lvl="1">
              <a:buNone/>
            </a:pPr>
            <a:r>
              <a:rPr lang="en-US" dirty="0" smtClean="0">
                <a:latin typeface="Courier New"/>
                <a:cs typeface="Courier New"/>
              </a:rPr>
              <a:t>   pass</a:t>
            </a:r>
          </a:p>
          <a:p>
            <a:r>
              <a:rPr lang="en-US" dirty="0" smtClean="0">
                <a:latin typeface="Arial"/>
                <a:cs typeface="Arial"/>
              </a:rPr>
              <a:t>When you make a new class, you can add your own exceptions.</a:t>
            </a:r>
          </a:p>
          <a:p>
            <a:pPr lvl="1">
              <a:buNone/>
            </a:pPr>
            <a:endParaRPr lang="en-US" dirty="0"/>
          </a:p>
        </p:txBody>
      </p:sp>
    </p:spTree>
    <p:extLst>
      <p:ext uri="{BB962C8B-B14F-4D97-AF65-F5344CB8AC3E}">
        <p14:creationId xmlns:p14="http://schemas.microsoft.com/office/powerpoint/2010/main" val="13358956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Listing 14.9</a:t>
            </a:r>
            <a:r>
              <a:rPr lang="en-US" dirty="0"/>
              <a:t> </a:t>
            </a:r>
            <a:r>
              <a:rPr lang="en-US" dirty="0" smtClean="0"/>
              <a:t>Password Manager </a:t>
            </a:r>
            <a:r>
              <a:rPr lang="en-US" sz="2000" b="0" dirty="0" smtClean="0"/>
              <a:t>(1 of 2)</a:t>
            </a:r>
            <a:endParaRPr lang="en-US" sz="2000" b="0" dirty="0"/>
          </a:p>
        </p:txBody>
      </p:sp>
      <p:pic>
        <p:nvPicPr>
          <p:cNvPr id="4" name="Picture 3" descr="Code has 25 lines, as follows. Line 1. 1 import string. Line 2. 2. Line 3. 3 hash define our own exceptions. Line 4. 4 Class Name Exception left parenthesis exception right parenthesis colon. Line 5, indented once. 5 quote quote quote For malformed names quote quote quote. Line 6, indented once. 6 pass. Line 7. 7 class Password Exception left parenthesis exception right parenthesis colon. Line 8, indented once. 8 quote quote quote for bad password quote quote quote. Line 9, indented once. 9 pass. Line 10. 10 class User Exception left parenthesis Exception right parenthesis Colon. Line 11, indented once. 11 quote quote quote Raised for existing or missing user quote quote quote. Line 12, indented once. 12 pass. Line 13. 13. Line 14. D e f check underscore pass left parenthesis pass underscore s t r comma target underscore s t r right parenthesis colon. Line 15, indented once. 15 double quote double quote double quote Return True comma if password contains characters from target period double quote double quote double quote. Line 16, indented once. 16 for c h a r in pass underscore s t r colon. Line 17, indented twice. 17 if c h a r in target underscore s t r colon. Line 18, indented three times. 18 return True. Line 19, indented once. 19 return False. Line 20. 20. Line 21. Class Pass Manager left parenthesis object right parenthesis colon. Line 22, indented once. 22 double quote double quote double quote A class to manage a dictionary of passwords with error checking period double quote double quote double quote. Line 23, indented once. 23 d e f underscore underscore I n I t underscore underscore left parenthesis self comma I n I t underscore d I c t equals None right parenthesis colon. Line 24, indented twice. 24 if I n I t underscore d I c t equals equals None colon. Line 25, indented three times. 25 self period pass underscore d I c t equals left brace right brace."/>
          <p:cNvPicPr>
            <a:picLocks noChangeAspect="1"/>
          </p:cNvPicPr>
          <p:nvPr/>
        </p:nvPicPr>
        <p:blipFill>
          <a:blip r:embed="rId2"/>
          <a:stretch>
            <a:fillRect/>
          </a:stretch>
        </p:blipFill>
        <p:spPr>
          <a:xfrm>
            <a:off x="1615476" y="1921269"/>
            <a:ext cx="5913048" cy="4161034"/>
          </a:xfrm>
          <a:prstGeom prst="rect">
            <a:avLst/>
          </a:prstGeom>
        </p:spPr>
      </p:pic>
    </p:spTree>
    <p:extLst>
      <p:ext uri="{BB962C8B-B14F-4D97-AF65-F5344CB8AC3E}">
        <p14:creationId xmlns:p14="http://schemas.microsoft.com/office/powerpoint/2010/main" val="28639147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Listing 14.9 Password Manager </a:t>
            </a:r>
            <a:r>
              <a:rPr lang="en-US" sz="2000" b="0" dirty="0" smtClean="0"/>
              <a:t>(2 </a:t>
            </a:r>
            <a:r>
              <a:rPr lang="en-US" sz="2000" b="0" dirty="0"/>
              <a:t>of 2)</a:t>
            </a:r>
            <a:endParaRPr lang="en-US" dirty="0"/>
          </a:p>
        </p:txBody>
      </p:sp>
      <p:pic>
        <p:nvPicPr>
          <p:cNvPr id="3" name="Picture 2" descr="Code has 27 lines, as follows. Line 1, indented twice. 26 else colon. Line 2, indented three times. 27 self period pass underscore d I c t equals I n I t underscore d I c t period copy left parenthesis right parenthesis. Line 3. 28. Line 4, indented once. 29 d e f dump underscore passwords left parenthesis self right parenthesis colon. Line 5, indented twice. 30 return self period pass underscore d I c t period copy left parenthesis right parenthesis. Line 6. 31. Line 7, indented once. 32 d e f add underscore user left parenthesis self comma user right parenthesis colon. Line 8, indented twice. 33 double quote double quote double quote Add good user name and strong password to password dictionary period double quote double quote double quote. Line 9, indented twice. 34 if not is instance left parenthesis user comma s t r right parenthesis or not user period is a l n u m left parenthesis right parenthesis colon. Line 10, indented three times. 35 raise Name Exception. Line 11, indented twice. 36 if user in self period pass underscore d I c t colon. Line 12, indented three times. 37 raise User Exception. Line 13, indented twice. 38 pass underscore s t r equals input left parenthesis quote New password colon quote right parenthesis. Line 14, indented twice. 39 hash strong password must have digits comma uppercase and punctuation. Line 15, indented twice. 40 if not left parenthesis check underscore pass left parenthesis pass underscore s t r comma string period digits right parenthesis and backslash. Line 16, indented four times. 41 Check underscore pass left parenthesis pass underscore s t r comma string period a s c I I underscore uppercase right parenthesis and backslash. Line 17, indented four times. 42 check underscore pass left parenthesis pass underscore s t r comma string period punctuation right parenthesis right parenthesis colon. Line 18, indented three times. 43 raise password exception. Line 19. 44. Line 20, indented once. 45 d e f validate left parenthesis self comma user right parenthesis colon. Line 21, indented twice. 46 double quote double quote double quote Return True comma if valid user and password period double quote double quote double quote. Line 22, indented twice. 47 if not is instance left parenthesis user comma s t r right parenthesis or not user period is a l n u m left parenthesis right parenthesis colon. Line 23, indented three times. 48 raise Name Exception. Line 24, indented twice. 49 if user not in self period pass underscore d I c t colon. Line 25, indented three times. 50 raise User Exception. Line 26, indented twice. 51 password equals input left parenthesis quote Pass w d colon quote right parenthesis. Line 27, indented twice. 52 return self period pass underscore d I c t open bracket user close bracket equals equals password."/>
          <p:cNvPicPr>
            <a:picLocks noChangeAspect="1"/>
          </p:cNvPicPr>
          <p:nvPr/>
        </p:nvPicPr>
        <p:blipFill>
          <a:blip r:embed="rId2"/>
          <a:stretch>
            <a:fillRect/>
          </a:stretch>
        </p:blipFill>
        <p:spPr>
          <a:xfrm>
            <a:off x="1859624" y="1890442"/>
            <a:ext cx="5412786" cy="4099389"/>
          </a:xfrm>
          <a:prstGeom prst="rect">
            <a:avLst/>
          </a:prstGeom>
        </p:spPr>
      </p:pic>
    </p:spTree>
    <p:extLst>
      <p:ext uri="{BB962C8B-B14F-4D97-AF65-F5344CB8AC3E}">
        <p14:creationId xmlns:p14="http://schemas.microsoft.com/office/powerpoint/2010/main" val="15326653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Picture"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715650" y="2310096"/>
            <a:ext cx="7419975" cy="2466975"/>
          </a:xfrm>
          <a:prstGeom prst="rect">
            <a:avLst/>
          </a:prstGeom>
          <a:noFill/>
          <a:ln>
            <a:noFill/>
          </a:ln>
        </p:spPr>
      </p:pic>
    </p:spTree>
    <p:extLst>
      <p:ext uri="{BB962C8B-B14F-4D97-AF65-F5344CB8AC3E}">
        <p14:creationId xmlns:p14="http://schemas.microsoft.com/office/powerpoint/2010/main" val="31408866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File Access Methods, Reading </a:t>
            </a:r>
            <a:r>
              <a:rPr lang="en-US" sz="2000" b="0" dirty="0" smtClean="0"/>
              <a:t>(2 </a:t>
            </a:r>
            <a:r>
              <a:rPr lang="en-US" sz="2000" b="0" dirty="0"/>
              <a:t>of 3)</a:t>
            </a:r>
            <a:endParaRPr lang="en-US" dirty="0"/>
          </a:p>
        </p:txBody>
      </p:sp>
      <p:pic>
        <p:nvPicPr>
          <p:cNvPr id="3" name="Picture 2" descr="Code has 10 lines, as follows. Line 1. Greater than greater than greater than temp underscore file equals open left parenthesis double quote temp period t x t double quote comma double quote r double quote right parenthesis. Hash open file for reading. Line 2. Greater than greater than greater than temp underscore file period read left parenthesis 1 right parenthesis. Hash read 1 c h a r. Line 3. Quote F quote. Line 4. Greater than greater than greater than temp underscore file period read left parenthesis 2 right parenthesis. Hash read the next 2 c h a r s. Line 5. Quote I r quote. Line 6. Greater than greater than greater than temp underscore file period read left parenthesis right parenthesis. Hash read remaining file. Line 7. Quote s t line backslash n Second line backslash n Third line backslash n Fourth line backslash n quote. Line 8. Greater than greater than greater than temp underscore file period read left parenthesis 1 right parenthesis. Hash file read comma return empty string. Line 9. Quote quote. Line 10. Greater than greater than greater than temp underscore file period close left parenthesis right parenthesis."/>
          <p:cNvPicPr>
            <a:picLocks noChangeAspect="1"/>
          </p:cNvPicPr>
          <p:nvPr/>
        </p:nvPicPr>
        <p:blipFill>
          <a:blip r:embed="rId2"/>
          <a:stretch>
            <a:fillRect/>
          </a:stretch>
        </p:blipFill>
        <p:spPr>
          <a:xfrm>
            <a:off x="935180" y="2146556"/>
            <a:ext cx="7392335" cy="2273044"/>
          </a:xfrm>
          <a:prstGeom prst="rect">
            <a:avLst/>
          </a:prstGeom>
        </p:spPr>
      </p:pic>
    </p:spTree>
    <p:extLst>
      <p:ext uri="{BB962C8B-B14F-4D97-AF65-F5344CB8AC3E}">
        <p14:creationId xmlns:p14="http://schemas.microsoft.com/office/powerpoint/2010/main" val="3866814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18042</TotalTime>
  <Words>2827</Words>
  <Application>Microsoft Office PowerPoint</Application>
  <PresentationFormat>On-screen Show (4:3)</PresentationFormat>
  <Paragraphs>323</Paragraphs>
  <Slides>87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87</vt:i4>
      </vt:variant>
    </vt:vector>
  </HeadingPairs>
  <TitlesOfParts>
    <vt:vector size="97" baseType="lpstr">
      <vt:lpstr>ＭＳ Ｐゴシック</vt:lpstr>
      <vt:lpstr>Arial</vt:lpstr>
      <vt:lpstr>Calibri</vt:lpstr>
      <vt:lpstr>Courier New</vt:lpstr>
      <vt:lpstr>Noto Sans Symbols</vt:lpstr>
      <vt:lpstr>Segoe UI Emoji</vt:lpstr>
      <vt:lpstr>Times New Roman</vt:lpstr>
      <vt:lpstr>Verdana</vt:lpstr>
      <vt:lpstr>Wingdings</vt:lpstr>
      <vt:lpstr>508 Lecture</vt:lpstr>
      <vt:lpstr>The Practice of Computing Using Python</vt:lpstr>
      <vt:lpstr>What we already know 1</vt:lpstr>
      <vt:lpstr>More of What We Know 1</vt:lpstr>
      <vt:lpstr>Code Listing 14.1</vt:lpstr>
      <vt:lpstr>Results, Searching for "This"</vt:lpstr>
      <vt:lpstr>More ways to read</vt:lpstr>
      <vt:lpstr>Example File</vt:lpstr>
      <vt:lpstr>Other File Access Methods, Reading (1 of 3)</vt:lpstr>
      <vt:lpstr>Other File Access Methods, Reading (2 of 3)</vt:lpstr>
      <vt:lpstr>Other File Access Methods, Reading (3 of 3)</vt:lpstr>
      <vt:lpstr>More ways to write</vt:lpstr>
      <vt:lpstr>Other File Access Methods, Writing</vt:lpstr>
      <vt:lpstr>Universal New Line </vt:lpstr>
      <vt:lpstr>Different OS's, different format</vt:lpstr>
      <vt:lpstr>Table 14.1 End-of-Line Characters</vt:lpstr>
      <vt:lpstr>Universal new line</vt:lpstr>
      <vt:lpstr>Working with a file</vt:lpstr>
      <vt:lpstr>The current file position</vt:lpstr>
      <vt:lpstr>Remember the file object buffer</vt:lpstr>
      <vt:lpstr>Figure 14.1 Current File Position</vt:lpstr>
      <vt:lpstr>The Tell() Method</vt:lpstr>
      <vt:lpstr>The Seek() Method</vt:lpstr>
      <vt:lpstr>Counting Bytes Is a Pain</vt:lpstr>
      <vt:lpstr>Every Read Moves Current Forward</vt:lpstr>
      <vt:lpstr>Moving Around in a File</vt:lpstr>
      <vt:lpstr>with statement</vt:lpstr>
      <vt:lpstr>File Is Closed Automatically When  the Suite Ends</vt:lpstr>
      <vt:lpstr>Read(size=1)</vt:lpstr>
      <vt:lpstr>More on C S V files</vt:lpstr>
      <vt:lpstr>Spreadsheets</vt:lpstr>
      <vt:lpstr>C S V, basic sharing</vt:lpstr>
      <vt:lpstr>Spread sheet and corresponding C S V file</vt:lpstr>
      <vt:lpstr>Even C S V isn't universal</vt:lpstr>
      <vt:lpstr>C S V Reader</vt:lpstr>
      <vt:lpstr>Code Listing 14.2 (and output)</vt:lpstr>
      <vt:lpstr>Things to Note</vt:lpstr>
      <vt:lpstr>C S V writer</vt:lpstr>
      <vt:lpstr>Code Listing 14.3</vt:lpstr>
      <vt:lpstr>Os module</vt:lpstr>
      <vt:lpstr>What is the Os Module</vt:lpstr>
      <vt:lpstr>What is a directory/folder?</vt:lpstr>
      <vt:lpstr>Computer Science tree</vt:lpstr>
      <vt:lpstr>Directory tree</vt:lpstr>
      <vt:lpstr> File Path Is A Path Through The Tree</vt:lpstr>
      <vt:lpstr>The / in a Path</vt:lpstr>
      <vt:lpstr>A Path String</vt:lpstr>
      <vt:lpstr>Different 'Paths' for Different Os</vt:lpstr>
      <vt:lpstr>Two special directory names</vt:lpstr>
      <vt:lpstr>Some Os commands (1 of 2)</vt:lpstr>
      <vt:lpstr>Some Os commands (2 of 2)</vt:lpstr>
      <vt:lpstr>Some More Os Commands</vt:lpstr>
      <vt:lpstr>The Walk Function</vt:lpstr>
      <vt:lpstr>Walk example</vt:lpstr>
      <vt:lpstr>os.path module </vt:lpstr>
      <vt:lpstr>os.path module</vt:lpstr>
      <vt:lpstr>os.path names</vt:lpstr>
      <vt:lpstr>Utility to find strings in files</vt:lpstr>
      <vt:lpstr>Code Listing 14.4</vt:lpstr>
      <vt:lpstr>More Exceptions</vt:lpstr>
      <vt:lpstr>What we already know 2</vt:lpstr>
      <vt:lpstr>more of what we know 2</vt:lpstr>
      <vt:lpstr>Error Flow</vt:lpstr>
      <vt:lpstr>Code Listing 14.5 (1 of 2)</vt:lpstr>
      <vt:lpstr>Code Listing 14.5 (2 of 2)</vt:lpstr>
      <vt:lpstr>Check for specific exceptions</vt:lpstr>
      <vt:lpstr>What exceptions are there?</vt:lpstr>
      <vt:lpstr>From Python Docs Webpage</vt:lpstr>
      <vt:lpstr>Examples</vt:lpstr>
      <vt:lpstr>Philosophy of Exception Handling</vt:lpstr>
      <vt:lpstr>Dealing with problems</vt:lpstr>
      <vt:lpstr>Look Before You Leap</vt:lpstr>
      <vt:lpstr>Easier to Ask Forgiveness than Permission</vt:lpstr>
      <vt:lpstr>Python likes EAFP</vt:lpstr>
      <vt:lpstr>Code Listing 14-6</vt:lpstr>
      <vt:lpstr>Extensions to the Basic Exception Model</vt:lpstr>
      <vt:lpstr>Version 2, Finally Suite</vt:lpstr>
      <vt:lpstr>Finally and With</vt:lpstr>
      <vt:lpstr>Version 3, else</vt:lpstr>
      <vt:lpstr>The whole thing</vt:lpstr>
      <vt:lpstr>Code Listing 14-7</vt:lpstr>
      <vt:lpstr>Raising and creating your own exceptions</vt:lpstr>
      <vt:lpstr>Invoking Yourself, Raise</vt:lpstr>
      <vt:lpstr>Non-local catch</vt:lpstr>
      <vt:lpstr>Make your own exception</vt:lpstr>
      <vt:lpstr>Code Listing 14.9 Password Manager (1 of 2)</vt:lpstr>
      <vt:lpstr>Code Listing 14.9 Password Manager (2 of 2)</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Computing Using Python. 3e</dc:title>
  <dc:subject>Engineering Computer Science</dc:subject>
  <dc:creator>Punch/Enbody</dc:creator>
  <cp:keywords>Engineering Computer Science</cp:keywords>
  <cp:lastModifiedBy>Janakiraman, Kuyil Mozhi (Cognizant)</cp:lastModifiedBy>
  <cp:revision>502</cp:revision>
  <dcterms:modified xsi:type="dcterms:W3CDTF">2018-04-10T07:30:52Z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